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71" r:id="rId3"/>
    <p:sldId id="258" r:id="rId4"/>
    <p:sldId id="373" r:id="rId5"/>
    <p:sldId id="257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454" r:id="rId46"/>
    <p:sldId id="513" r:id="rId47"/>
    <p:sldId id="514" r:id="rId48"/>
    <p:sldId id="526" r:id="rId49"/>
    <p:sldId id="339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AEA"/>
    <a:srgbClr val="23978B"/>
    <a:srgbClr val="244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69140" autoAdjust="0"/>
  </p:normalViewPr>
  <p:slideViewPr>
    <p:cSldViewPr snapToGrid="0" snapToObjects="1">
      <p:cViewPr varScale="1">
        <p:scale>
          <a:sx n="74" d="100"/>
          <a:sy n="74" d="100"/>
        </p:scale>
        <p:origin x="9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9352-7C6D-AE46-B3D1-3043903F085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5CFF-F689-594A-ABD3-6ED0736D5C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12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866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94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710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24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306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060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68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772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480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48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18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456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353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955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149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001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525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6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66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971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99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49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519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917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732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612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280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252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965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360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992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2118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70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955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575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33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009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他是计算机先驱之一，他开发了程序设计的框架结构，是结构化程序设计之父。他一生致力于把程序设计发展成一门科学，并获得过图灵奖。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680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776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104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90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254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12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altLang="zh-CN" sz="1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534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265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23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778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50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924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8494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被减数是入度 减数是出度 </a:t>
            </a:r>
            <a:r>
              <a:rPr lang="en-US" altLang="zh-CN" dirty="0" smtClean="0"/>
              <a:t>x1-x2 </a:t>
            </a:r>
            <a:r>
              <a:rPr lang="zh-CN" altLang="en-US" dirty="0" smtClean="0"/>
              <a:t>对应 </a:t>
            </a:r>
            <a:r>
              <a:rPr lang="en-US" altLang="zh-CN" dirty="0" smtClean="0"/>
              <a:t>v1</a:t>
            </a:r>
            <a:r>
              <a:rPr lang="zh-CN" altLang="en-US" dirty="0" smtClean="0"/>
              <a:t>入度 </a:t>
            </a:r>
            <a:r>
              <a:rPr lang="en-US" altLang="zh-CN" dirty="0" smtClean="0"/>
              <a:t>v2</a:t>
            </a:r>
            <a:r>
              <a:rPr lang="zh-CN" altLang="en-US" dirty="0" smtClean="0"/>
              <a:t>出度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2369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109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080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1763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6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5718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71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3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60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28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08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74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4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92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6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0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65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3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11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2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99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CCF1B-7B1A-C644-B031-CDCF7AE94813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7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52399" y="0"/>
            <a:ext cx="12344400" cy="6857999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5147733" y="0"/>
            <a:ext cx="9809247" cy="6857999"/>
          </a:xfrm>
          <a:prstGeom prst="parallelogram">
            <a:avLst>
              <a:gd name="adj" fmla="val 63733"/>
            </a:avLst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1466" y="1801898"/>
            <a:ext cx="692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 smtClean="0">
                <a:solidFill>
                  <a:srgbClr val="244B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算法设计与分析</a:t>
            </a:r>
            <a:endParaRPr kumimoji="1" lang="zh-CN" altLang="en-US" sz="6000" b="1" dirty="0">
              <a:solidFill>
                <a:srgbClr val="244B6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8" y="447231"/>
            <a:ext cx="3986145" cy="9074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78" y="188877"/>
            <a:ext cx="12475041" cy="666912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591912"/>
            <a:ext cx="1964267" cy="6180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18663" y="3447237"/>
            <a:ext cx="5903845" cy="235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Clr>
                <a:srgbClr val="2F2F2F"/>
              </a:buClr>
              <a:buSzPct val="50000"/>
              <a:defRPr/>
            </a:pPr>
            <a:r>
              <a:rPr lang="zh-CN" altLang="en-US" sz="3200" dirty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刘渝</a:t>
            </a:r>
            <a:endParaRPr lang="en-US" altLang="zh-CN" sz="3200" dirty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spcBef>
                <a:spcPct val="20000"/>
              </a:spcBef>
              <a:buClr>
                <a:srgbClr val="2F2F2F"/>
              </a:buClr>
              <a:buSzPct val="50000"/>
              <a:defRPr/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Liu_yu@hust.edu.cn</a:t>
            </a:r>
          </a:p>
          <a:p>
            <a:pPr lvl="0" algn="ctr">
              <a:spcBef>
                <a:spcPct val="20000"/>
              </a:spcBef>
              <a:buClr>
                <a:srgbClr val="2F2F2F"/>
              </a:buClr>
              <a:buSzPct val="50000"/>
              <a:defRPr/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秋季</a:t>
            </a: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华科</a:t>
            </a: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endParaRPr lang="en-US" altLang="zh-CN" sz="3200" dirty="0" smtClean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spcBef>
                <a:spcPct val="20000"/>
              </a:spcBef>
              <a:buClr>
                <a:srgbClr val="2F2F2F"/>
              </a:buClr>
              <a:buSzPct val="50000"/>
              <a:defRPr/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级大数据</a:t>
            </a:r>
            <a:endParaRPr lang="en-US" altLang="zh-CN" sz="3200" dirty="0">
              <a:solidFill>
                <a:srgbClr val="23978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8747" y="1152934"/>
            <a:ext cx="9555756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182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松弛操作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480161"/>
            <a:ext cx="11494730" cy="2581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对于每个结点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，维持一个属性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，记录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从源点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的最短路径权重的上界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。称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最短路径估计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INITIALIZE-SINGLE-SOURCE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对每个结点的最短路径估计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和前驱结点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进行初始化：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41" y="4127976"/>
            <a:ext cx="4174873" cy="1754326"/>
          </a:xfrm>
          <a:prstGeom prst="rect">
            <a:avLst/>
          </a:prstGeom>
          <a:ln>
            <a:solidFill>
              <a:srgbClr val="00E4A8">
                <a:lumMod val="60000"/>
                <a:lumOff val="40000"/>
              </a:srgb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892031" y="4123903"/>
            <a:ext cx="4572475" cy="1754326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初始化后，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对所有的结点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有，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</a:t>
            </a:r>
            <a:r>
              <a:rPr kumimoji="0" lang="el-GR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= NIL;</a:t>
            </a: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对所有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-{s}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的结点有：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= ∞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= 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05600" y="6197486"/>
            <a:ext cx="6321425" cy="461962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INITIALIZE-SINGLE-SOURCE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的时间：</a:t>
            </a:r>
            <a:r>
              <a:rPr kumimoji="0" lang="el-GR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Θ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(V)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9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8747" y="1152934"/>
            <a:ext cx="9555756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182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松弛操作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480161"/>
            <a:ext cx="11494730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首先测试一下是否可以对从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的最短路径进行改善（即有没有更短的路径）。如果可以改善，则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更新为新的最短路径估计值，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的前驱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v.π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更新为新的前驱结点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9" y="3880463"/>
            <a:ext cx="3571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右箭头 5"/>
          <p:cNvSpPr>
            <a:spLocks noChangeArrowheads="1"/>
          </p:cNvSpPr>
          <p:nvPr/>
        </p:nvSpPr>
        <p:spPr bwMode="auto">
          <a:xfrm rot="10800000">
            <a:off x="4645205" y="4421800"/>
            <a:ext cx="660400" cy="393700"/>
          </a:xfrm>
          <a:prstGeom prst="rightArrow">
            <a:avLst>
              <a:gd name="adj1" fmla="val 50000"/>
              <a:gd name="adj2" fmla="val 49934"/>
            </a:avLst>
          </a:prstGeom>
          <a:solidFill>
            <a:srgbClr val="00E4A8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95358" y="3109328"/>
            <a:ext cx="5829145" cy="2585323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测试：对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所经过的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最后一个中间结点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，按下列方式计算从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出发，经过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而到达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的路径的权重：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将从结点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之间最短路径加上结点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之间的边的权重，然后与当前的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的最短路径估计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进行比较，看有没有变小。如果变小，则对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v.</a:t>
            </a:r>
            <a:r>
              <a:rPr kumimoji="0" lang="el-GR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π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进行更新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这一操作就称为“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松弛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0" lang="el-GR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63985" y="6147106"/>
            <a:ext cx="3160713" cy="461963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RELAX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的时间：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O(1)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7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4347713" y="1198653"/>
            <a:ext cx="7476789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412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Example</a:t>
            </a:r>
            <a:r>
              <a:rPr kumimoji="1" lang="zh-CN" altLang="en-US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：松弛操作</a:t>
            </a:r>
            <a:endParaRPr kumimoji="1" lang="zh-CN" altLang="en-US" sz="3200" b="1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81" y="1731713"/>
            <a:ext cx="677703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637986" y="1442810"/>
            <a:ext cx="4690708" cy="461665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圆圈中的数字表示每个结点的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cxnSp>
        <p:nvCxnSpPr>
          <p:cNvPr id="20" name="直接箭头连接符 6"/>
          <p:cNvCxnSpPr>
            <a:cxnSpLocks noChangeShapeType="1"/>
          </p:cNvCxnSpPr>
          <p:nvPr/>
        </p:nvCxnSpPr>
        <p:spPr bwMode="auto">
          <a:xfrm flipH="1">
            <a:off x="5127506" y="1904475"/>
            <a:ext cx="755709" cy="467504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9"/>
          <p:cNvCxnSpPr>
            <a:cxnSpLocks noChangeShapeType="1"/>
          </p:cNvCxnSpPr>
          <p:nvPr/>
        </p:nvCxnSpPr>
        <p:spPr bwMode="auto">
          <a:xfrm>
            <a:off x="6064131" y="1904475"/>
            <a:ext cx="858838" cy="475441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1727199" y="4840042"/>
            <a:ext cx="8896350" cy="1899309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对边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进行松弛操作，权重：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)=2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：因为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&gt;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 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，所以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的值减小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(9 &gt; 5+2)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：因为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≤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 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，所以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的值没有改变。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5509" y="1152933"/>
            <a:ext cx="871899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75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松弛操作 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123" y="1341820"/>
            <a:ext cx="11145328" cy="489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三角不等式性质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24.11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为一个带权重的有向图，其权重函数为</a:t>
            </a:r>
            <a:r>
              <a:rPr kumimoji="0" lang="el-GR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，设源结点为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。那么对于所有的边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假定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是从源结点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的一条最短路径，则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的权重不会比任何从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的其它路径的权重大，因此路径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的权重也不会比这样的一条路径的权重更大：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从源结点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的一条最短路径，再加上边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而到达结点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的这条路径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如果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没有最短路径，则不可能存在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的路径。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706" y="3040560"/>
            <a:ext cx="46021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5509" y="1152933"/>
            <a:ext cx="871899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75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松弛操作 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123" y="1341820"/>
            <a:ext cx="11145328" cy="302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上界性质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24.11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为一个带权重的有向图，其权重函数为</a:t>
            </a:r>
            <a:r>
              <a:rPr kumimoji="0" lang="el-GR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，设源结点为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该图由算法 </a:t>
            </a:r>
            <a:r>
              <a:rPr lang="en-US" altLang="zh-CN" sz="16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INITIALIZE-SINGLE-SOURCE(G,s)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执行初始化。那么对于所有的结点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。并且该不变式在对图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的边进行任何次序的松弛过程中都保持成立，而</a:t>
            </a:r>
            <a:r>
              <a:rPr lang="zh-CN" altLang="en-US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</a:t>
            </a:r>
            <a:r>
              <a:rPr lang="en-US" altLang="zh-CN" sz="2400" dirty="0" err="1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取得其下界</a:t>
            </a:r>
            <a:r>
              <a:rPr lang="el-GR" altLang="zh-CN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后，将不再发生变化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24162" y="5153219"/>
            <a:ext cx="7321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的最短路径权重</a:t>
            </a:r>
            <a:r>
              <a:rPr kumimoji="0" lang="el-GR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的上界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1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4902398" y="1198651"/>
            <a:ext cx="6922105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45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松弛操作 上界性质 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23" y="1540095"/>
            <a:ext cx="11563740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用数学归纳法证明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：对于所有的结点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：归纳的主体是松弛步骤的数量。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3150" lvl="0" indent="-107315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INITIALIZE-SINGLE-SOURCE(G,s)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中进行初始化时，对于所有的结点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-{s}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，置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=∞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，显然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s,s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，而其它的结点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，结论成立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4707" y="3439596"/>
            <a:ext cx="11291338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考虑对边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的松弛操作。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假设在对边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进行松弛之前，对所有的结点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x∈V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，都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x.d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s,x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对边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的过程中，唯一可能发生改变的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值只有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，而如果该值发生变化，则有：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，根据计算的规则，在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达到其下界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后，就无法再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endPara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也不可能增加）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得证。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93" y="4687986"/>
            <a:ext cx="5095245" cy="929903"/>
          </a:xfrm>
          <a:prstGeom prst="rect">
            <a:avLst/>
          </a:prstGeom>
          <a:noFill/>
          <a:ln w="9525">
            <a:solidFill>
              <a:srgbClr val="00E4A8">
                <a:lumMod val="60000"/>
                <a:lumOff val="4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83" y="5265344"/>
            <a:ext cx="3027362" cy="1252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3175" y="1152933"/>
            <a:ext cx="917132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29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非路径性质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457" y="1448659"/>
            <a:ext cx="11504046" cy="50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24.12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，其权重函数为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。假定从源结点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到给定点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不存在路径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，则该图在由算法 </a:t>
            </a:r>
            <a:r>
              <a:rPr lang="en-US" altLang="zh-CN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INITIALIZE-SINGLE-SOURCE(G,s)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进行初始化后，有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r>
              <a:rPr lang="en-US" altLang="zh-CN" sz="2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≥ </a:t>
            </a:r>
            <a:r>
              <a:rPr lang="el-GR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∞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并且该等式作为不变式一直维持到图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的所有松弛操作结束。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因为从源点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到给定点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不存在路径，所以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)=∞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。而根据上界性质，总有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)=∞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 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5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3175" y="1152933"/>
            <a:ext cx="917132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29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非路径性质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457" y="1448659"/>
            <a:ext cx="11504046" cy="50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24.13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为一个带权重的有向图，其权重函数为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。那么在对边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进行松弛操作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RELAX(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后，有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如果在对边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进行松弛操作前，有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，则松弛操作时，置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如果在松弛操作前有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v.d≤u.d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，则松弛操作不会改变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的值，因此在松弛操作后仍有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v.d≤u.d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9015" y="5346189"/>
            <a:ext cx="3265488" cy="1349375"/>
          </a:xfrm>
          <a:prstGeom prst="rect">
            <a:avLst/>
          </a:prstGeom>
          <a:noFill/>
          <a:ln w="9525">
            <a:solidFill>
              <a:srgbClr val="00E4A8">
                <a:lumMod val="60000"/>
                <a:lumOff val="4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8362" y="1152933"/>
            <a:ext cx="961614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1862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收敛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423333" y="1599555"/>
            <a:ext cx="11494730" cy="3714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引理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24.14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G=(V,E)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为一个带权重的有向图，其权重函数为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:E→R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。设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s∈V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为某个源结点，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为图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的一条最短路径（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u,v∈V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假定图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由算法</a:t>
            </a:r>
            <a:r>
              <a:rPr kumimoji="0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INITIALIZE-SINGLE-SOURCE(G,s)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进行初始化，并在这之后进行了一系列边的松弛操作，其中包括对边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的松弛操作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RELAX(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如果在对边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进行松弛操作之前的某时刻有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δ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s,u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，则在该松弛操作之后的所有时刻有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δ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s,v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88" y="2342581"/>
            <a:ext cx="18002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0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3278038" y="1198652"/>
            <a:ext cx="8546465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83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收敛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性质 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551" y="1468121"/>
            <a:ext cx="11454952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上界性质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，如果在对边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进行松弛前的某个时刻有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，则该等式在松弛之后仍然成立。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进行松弛时将有，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4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而根据上界性质，有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。所以有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，并且该等式在此之后一直保持成立。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得证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7081"/>
            <a:ext cx="6850063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箭头连接符 2"/>
          <p:cNvCxnSpPr>
            <a:cxnSpLocks noChangeShapeType="1"/>
          </p:cNvCxnSpPr>
          <p:nvPr/>
        </p:nvCxnSpPr>
        <p:spPr bwMode="auto">
          <a:xfrm flipH="1">
            <a:off x="3502325" y="2047156"/>
            <a:ext cx="5650301" cy="1833307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2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/>
          <a:stretch/>
        </p:blipFill>
        <p:spPr>
          <a:xfrm>
            <a:off x="1" y="0"/>
            <a:ext cx="12192000" cy="6871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3009" y="556771"/>
            <a:ext cx="7516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6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算法分析与设计</a:t>
            </a:r>
            <a:endParaRPr kumimoji="1" lang="en-US" altLang="zh-CN" sz="6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/>
            <a:r>
              <a:rPr kumimoji="1" lang="zh-CN" altLang="en-US" sz="6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第二十四章</a:t>
            </a:r>
            <a:endParaRPr kumimoji="1" lang="en-US" altLang="zh-CN" sz="60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/>
            <a:r>
              <a:rPr kumimoji="1" lang="zh-CN" altLang="en-US" sz="6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单源最短路径</a:t>
            </a:r>
          </a:p>
        </p:txBody>
      </p:sp>
    </p:spTree>
    <p:extLst>
      <p:ext uri="{BB962C8B-B14F-4D97-AF65-F5344CB8AC3E}">
        <p14:creationId xmlns:p14="http://schemas.microsoft.com/office/powerpoint/2010/main" val="32581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3278038" y="1198652"/>
            <a:ext cx="8546465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283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路径松弛 性质 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333" y="1470944"/>
            <a:ext cx="11401170" cy="467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24.15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为一个带权重的有向图，其权重函数为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。设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为某个源结点，考虑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从源结点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的任意一条最短路径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p=&lt;v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由算法 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INITIALIZE-SINGLE-SOURCE(G,s)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进行初始化，并在这之后进行了一系列边的松弛操作，其中包括对边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按照所列次序而进行的松弛操作，则在所有这些松弛操作之后，有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，并且在此之后该等式一直保持。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该性质的成立与其他边的松弛操作及次序无关，即使这些松弛操作是与对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上的边所进行的松弛操作穿插进行的。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9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4037162" y="1198651"/>
            <a:ext cx="778734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369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路径松弛 性质 证明 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63" y="1568100"/>
            <a:ext cx="1148974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180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归纳法证明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在最短路径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条边被松弛之后，有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878013" lvl="0" indent="-1878013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：在对路径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的任何一条边进行松弛操作之前，从初  始化算法可以得出：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.d=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s,s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。结论成立，且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的取值在此之后不再发生变化。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78013" lvl="0" indent="-1878013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：假定依次经过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松弛操作之后，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.d 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在对边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进行松弛操时，根据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收敛性质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，必有在对该边进行松弛后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，并且该等式在此之后一直保持成立。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20825" lvl="0" indent="-1520825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6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3628" y="1215842"/>
            <a:ext cx="287754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433" y="1185065"/>
            <a:ext cx="3135392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6" y="338667"/>
            <a:ext cx="1964267" cy="618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434" y="4428832"/>
            <a:ext cx="286988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成绩评定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1488" y="1644462"/>
            <a:ext cx="11358905" cy="178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算法可以求解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的单源最短路径问题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—— 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可以有负权重的边，但不能有负权重的环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为一个带权重的有向图，其权重函数为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为源结点。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500438"/>
            <a:ext cx="44958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5328665" y="3802356"/>
            <a:ext cx="6473868" cy="1451124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Bellman-ford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算法通过对边反复进行松弛操作来渐近地降低从源点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到每个结点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的最短路径的估计值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，直到该估计值与实际的最短路径权重</a:t>
            </a:r>
            <a:r>
              <a:rPr kumimoji="0" lang="el-GR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δ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s,v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相同时为止。       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5328665" y="5499559"/>
            <a:ext cx="6473868" cy="970258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算法返回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TRUE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当且仅当图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中不包含从源结点可达的权重为负值的环路。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箭头连接符 7"/>
          <p:cNvCxnSpPr>
            <a:cxnSpLocks noChangeShapeType="1"/>
          </p:cNvCxnSpPr>
          <p:nvPr/>
        </p:nvCxnSpPr>
        <p:spPr bwMode="auto">
          <a:xfrm flipH="1">
            <a:off x="3708401" y="5013325"/>
            <a:ext cx="1508124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9"/>
          <p:cNvCxnSpPr>
            <a:cxnSpLocks noChangeShapeType="1"/>
          </p:cNvCxnSpPr>
          <p:nvPr/>
        </p:nvCxnSpPr>
        <p:spPr bwMode="auto">
          <a:xfrm flipH="1">
            <a:off x="2411413" y="6308725"/>
            <a:ext cx="2805112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96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277754" y="1164963"/>
            <a:ext cx="9550400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2568" y="874260"/>
            <a:ext cx="19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Example</a:t>
            </a:r>
            <a:endParaRPr kumimoji="1" lang="zh-CN" altLang="en-US" sz="3200" b="1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7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1" y="2288277"/>
            <a:ext cx="81692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"/>
          <p:cNvCxnSpPr>
            <a:cxnSpLocks noChangeShapeType="1"/>
          </p:cNvCxnSpPr>
          <p:nvPr/>
        </p:nvCxnSpPr>
        <p:spPr bwMode="auto">
          <a:xfrm>
            <a:off x="903764" y="1897958"/>
            <a:ext cx="0" cy="109378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矩形 38"/>
          <p:cNvSpPr/>
          <p:nvPr/>
        </p:nvSpPr>
        <p:spPr>
          <a:xfrm>
            <a:off x="483076" y="1521720"/>
            <a:ext cx="1558440" cy="461665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源结点：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339389" y="1515574"/>
            <a:ext cx="3741730" cy="461665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结点中的数值是结点的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cxnSp>
        <p:nvCxnSpPr>
          <p:cNvPr id="41" name="直接箭头连接符 19"/>
          <p:cNvCxnSpPr>
            <a:cxnSpLocks noChangeShapeType="1"/>
          </p:cNvCxnSpPr>
          <p:nvPr/>
        </p:nvCxnSpPr>
        <p:spPr bwMode="auto">
          <a:xfrm>
            <a:off x="3875086" y="1945166"/>
            <a:ext cx="612775" cy="54451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23"/>
          <p:cNvCxnSpPr>
            <a:cxnSpLocks noChangeShapeType="1"/>
          </p:cNvCxnSpPr>
          <p:nvPr/>
        </p:nvCxnSpPr>
        <p:spPr bwMode="auto">
          <a:xfrm flipH="1">
            <a:off x="2860673" y="1945166"/>
            <a:ext cx="1014413" cy="61595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1"/>
          <p:cNvSpPr>
            <a:spLocks noChangeArrowheads="1"/>
          </p:cNvSpPr>
          <p:nvPr/>
        </p:nvSpPr>
        <p:spPr bwMode="auto">
          <a:xfrm>
            <a:off x="4384880" y="2470835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椭圆 10"/>
          <p:cNvSpPr>
            <a:spLocks noChangeArrowheads="1"/>
          </p:cNvSpPr>
          <p:nvPr/>
        </p:nvSpPr>
        <p:spPr bwMode="auto">
          <a:xfrm>
            <a:off x="4378530" y="3509060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椭圆 1"/>
          <p:cNvSpPr>
            <a:spLocks noChangeArrowheads="1"/>
          </p:cNvSpPr>
          <p:nvPr/>
        </p:nvSpPr>
        <p:spPr bwMode="auto">
          <a:xfrm>
            <a:off x="8358774" y="2476587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10"/>
          <p:cNvSpPr>
            <a:spLocks noChangeArrowheads="1"/>
          </p:cNvSpPr>
          <p:nvPr/>
        </p:nvSpPr>
        <p:spPr bwMode="auto">
          <a:xfrm>
            <a:off x="8352424" y="3514812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椭圆 10"/>
          <p:cNvSpPr>
            <a:spLocks noChangeArrowheads="1"/>
          </p:cNvSpPr>
          <p:nvPr/>
        </p:nvSpPr>
        <p:spPr bwMode="auto">
          <a:xfrm>
            <a:off x="5425193" y="5892827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10"/>
          <p:cNvSpPr>
            <a:spLocks noChangeArrowheads="1"/>
          </p:cNvSpPr>
          <p:nvPr/>
        </p:nvSpPr>
        <p:spPr bwMode="auto">
          <a:xfrm>
            <a:off x="1480196" y="4837529"/>
            <a:ext cx="4318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6633712" y="4693619"/>
            <a:ext cx="5198983" cy="1929230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初始化后，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算法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将对图中每条边进行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|V|-1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次松弛处理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for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循环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执行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|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V|-1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次，每次对所有的边进行进行一次松弛处理。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52658" y="1317585"/>
            <a:ext cx="31266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算法的执行过程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0" indent="-163513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加了阴影的边表示前驱值：如果边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加了阴影，则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=u.</a:t>
            </a:r>
          </a:p>
          <a:p>
            <a:pPr marL="536575" lvl="0" indent="-163513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本例中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算法执行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次松弛操作后返回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786" y="1345522"/>
            <a:ext cx="2028825" cy="839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277754" y="1164963"/>
            <a:ext cx="9550400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9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运行时间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1833" y="1512724"/>
            <a:ext cx="7182929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l-GR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(V)</a:t>
            </a:r>
          </a:p>
          <a:p>
            <a:pPr lvl="0" indent="447675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松弛处理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循环执行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|V|-1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47675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每次的时间是</a:t>
            </a:r>
            <a:r>
              <a:rPr lang="el-GR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</a:t>
            </a:r>
          </a:p>
          <a:p>
            <a:pPr lvl="0" indent="447675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算法总的运行时间是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O(VE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28" y="1564138"/>
            <a:ext cx="36353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右大括号 11"/>
          <p:cNvSpPr>
            <a:spLocks/>
          </p:cNvSpPr>
          <p:nvPr/>
        </p:nvSpPr>
        <p:spPr bwMode="auto">
          <a:xfrm>
            <a:off x="10990825" y="2972967"/>
            <a:ext cx="144463" cy="625475"/>
          </a:xfrm>
          <a:prstGeom prst="rightBrace">
            <a:avLst>
              <a:gd name="adj1" fmla="val 8319"/>
              <a:gd name="adj2" fmla="val 50000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174975" y="3031704"/>
            <a:ext cx="565150" cy="374650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O(E)</a:t>
            </a:r>
          </a:p>
        </p:txBody>
      </p:sp>
      <p:cxnSp>
        <p:nvCxnSpPr>
          <p:cNvPr id="36" name="直接箭头连接符 3"/>
          <p:cNvCxnSpPr>
            <a:cxnSpLocks noChangeShapeType="1"/>
          </p:cNvCxnSpPr>
          <p:nvPr/>
        </p:nvCxnSpPr>
        <p:spPr bwMode="auto">
          <a:xfrm>
            <a:off x="3384253" y="1916113"/>
            <a:ext cx="4753119" cy="102468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3"/>
          <p:cNvCxnSpPr>
            <a:cxnSpLocks noChangeShapeType="1"/>
          </p:cNvCxnSpPr>
          <p:nvPr/>
        </p:nvCxnSpPr>
        <p:spPr bwMode="auto">
          <a:xfrm flipV="1">
            <a:off x="6133381" y="2277374"/>
            <a:ext cx="2003991" cy="370935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3"/>
          <p:cNvCxnSpPr>
            <a:cxnSpLocks noChangeShapeType="1"/>
          </p:cNvCxnSpPr>
          <p:nvPr/>
        </p:nvCxnSpPr>
        <p:spPr bwMode="auto">
          <a:xfrm flipV="1">
            <a:off x="5891842" y="2536167"/>
            <a:ext cx="2245530" cy="758583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87" y="4972050"/>
            <a:ext cx="3297237" cy="1385888"/>
          </a:xfrm>
          <a:prstGeom prst="rect">
            <a:avLst/>
          </a:prstGeom>
          <a:ln>
            <a:solidFill>
              <a:srgbClr val="00E4A8">
                <a:lumMod val="60000"/>
                <a:lumOff val="40000"/>
              </a:srgbClr>
            </a:solidFill>
          </a:ln>
        </p:spPr>
      </p:pic>
      <p:pic>
        <p:nvPicPr>
          <p:cNvPr id="54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37" y="4958124"/>
            <a:ext cx="3384902" cy="1399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1"/>
          <p:cNvSpPr>
            <a:spLocks noChangeArrowheads="1"/>
          </p:cNvSpPr>
          <p:nvPr/>
        </p:nvSpPr>
        <p:spPr bwMode="auto">
          <a:xfrm>
            <a:off x="3298818" y="6245225"/>
            <a:ext cx="1188146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4476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l-GR" altLang="zh-CN" sz="2000" dirty="0" smtClean="0">
                <a:solidFill>
                  <a:srgbClr val="000000"/>
                </a:solidFill>
              </a:rPr>
              <a:t>Θ</a:t>
            </a:r>
            <a:r>
              <a:rPr lang="en-US" altLang="zh-CN" sz="2000" dirty="0" smtClean="0">
                <a:solidFill>
                  <a:srgbClr val="000000"/>
                </a:solidFill>
              </a:rPr>
              <a:t>(V)</a:t>
            </a:r>
          </a:p>
        </p:txBody>
      </p: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7609148" y="6225100"/>
            <a:ext cx="1188146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4476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l-GR" altLang="zh-CN" sz="2000" dirty="0" smtClean="0">
                <a:solidFill>
                  <a:srgbClr val="000000"/>
                </a:solidFill>
              </a:rPr>
              <a:t>Θ</a:t>
            </a:r>
            <a:r>
              <a:rPr lang="en-US" altLang="zh-CN" sz="2000" dirty="0" smtClean="0">
                <a:solidFill>
                  <a:srgbClr val="00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40312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422313" y="1164962"/>
            <a:ext cx="1040584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2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pic>
        <p:nvPicPr>
          <p:cNvPr id="3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0" y="4228400"/>
            <a:ext cx="36353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3332" y="1288096"/>
            <a:ext cx="11404822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为一个带权重的源点为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的有向图，其权重函数为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ω:E→R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，并假定图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可以到达的权重为负值的环路。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0163" y="2646833"/>
            <a:ext cx="11565059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24.2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算法的第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2~4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循环在执行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|V|-1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，对于所有从源结点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可以到达的结点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38563" y="3555820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0" lang="el-GR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88862" y="5208113"/>
            <a:ext cx="2177965" cy="523220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到达下界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2"/>
          <p:cNvSpPr>
            <a:spLocks noChangeArrowheads="1"/>
          </p:cNvSpPr>
          <p:nvPr/>
        </p:nvSpPr>
        <p:spPr bwMode="auto">
          <a:xfrm rot="16200000">
            <a:off x="8043585" y="4505593"/>
            <a:ext cx="574675" cy="211137"/>
          </a:xfrm>
          <a:prstGeom prst="rightArrow">
            <a:avLst>
              <a:gd name="adj1" fmla="val 50972"/>
              <a:gd name="adj2" fmla="val 91407"/>
            </a:avLst>
          </a:prstGeom>
          <a:solidFill>
            <a:srgbClr val="00E4A8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5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422313" y="1164962"/>
            <a:ext cx="1040584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2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pic>
        <p:nvPicPr>
          <p:cNvPr id="3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39" y="1288888"/>
            <a:ext cx="36353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297932" y="3915000"/>
            <a:ext cx="36201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24.2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算法的第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循环在执行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|V|-1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，对于所有从源结点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可以到达的结点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2366" y="1438180"/>
            <a:ext cx="7841777" cy="504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（使用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路径松弛性质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任意从源结点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可以到达的结点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。设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p=&lt;v</a:t>
            </a:r>
            <a:r>
              <a:rPr lang="en-US" altLang="zh-CN" sz="22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2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是从结点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的任意一条最短路径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=s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=v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5475" lvl="1" indent="-285750" eaLnBrk="0" fontAlgn="base" hangingPunct="0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因为最短路径都是简单路径，所以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中最多包含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|V|-1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条边，故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k≤|V|-1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5475" lvl="1" indent="-285750" eaLnBrk="0" fontAlgn="base" hangingPunct="0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同时，算法第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2~4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循环每次松弛所有的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|E|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每一次为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最多扩展一条边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。所以对序列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&lt;v</a:t>
            </a:r>
            <a:r>
              <a:rPr lang="en-US" altLang="zh-CN" sz="22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2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在其第</a:t>
            </a:r>
            <a:r>
              <a:rPr lang="en-US" altLang="zh-CN" sz="2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次松弛操作时，被松弛的边中包含边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2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2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=1,2,…,k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2625" lvl="1" indent="-342900" eaLnBrk="0" fontAlgn="base" hangingPunct="0">
              <a:lnSpc>
                <a:spcPct val="135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根据路径松弛性质有：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</a:t>
            </a:r>
            <a:r>
              <a:rPr lang="el-GR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δ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2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</a:t>
            </a:r>
            <a:r>
              <a:rPr lang="el-GR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δ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6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422313" y="1164962"/>
            <a:ext cx="1040584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2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性质</a:t>
            </a:r>
          </a:p>
        </p:txBody>
      </p:sp>
      <p:sp>
        <p:nvSpPr>
          <p:cNvPr id="4" name="矩形 3"/>
          <p:cNvSpPr/>
          <p:nvPr/>
        </p:nvSpPr>
        <p:spPr>
          <a:xfrm>
            <a:off x="423332" y="1447435"/>
            <a:ext cx="10929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24.3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对所有结点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，存在一条从源结点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的路径当且仅当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算法终止时有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0" lang="el-GR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∞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证明：（略）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333" y="3182632"/>
            <a:ext cx="112740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算法的正确性） 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算法运行在一个带权重的源点为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上，其权重函数为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如果图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可以到达的权重为负值的环路，则算法将返回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，且对于所有结点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，前驱子图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l-GR" altLang="zh-CN" sz="24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是一个根结点为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的最短路径树。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而如果图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中包含一条从源结点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可以到达的权重为负值的环路，则算法将返回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17653" y="1164960"/>
            <a:ext cx="861050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30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定理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24.4 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3333" y="1504923"/>
            <a:ext cx="11401170" cy="12469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1789113" marR="0" lvl="0" indent="-1789113" defTabSz="914400" eaLnBrk="0" fontAlgn="base" latinLnBrk="0" hangingPunct="0">
              <a:lnSpc>
                <a:spcPct val="175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首先证明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：如果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，则算法将返回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，且对于所有结点</a:t>
            </a:r>
            <a:r>
              <a:rPr kumimoji="0" lang="en-US" altLang="zh-CN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，前驱子图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en-US" altLang="zh-CN" sz="2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是一个根结点为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的最短路径树。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671" y="2924881"/>
            <a:ext cx="1153983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9113" lvl="0" indent="-1789113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）证明：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对于所有结点</a:t>
            </a:r>
            <a:r>
              <a:rPr lang="en-US" altLang="zh-CN" sz="28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，在算法终止时，有</a:t>
            </a:r>
            <a:r>
              <a:rPr lang="en-US" altLang="zh-CN" sz="28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00213" lvl="1" indent="-358775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可以到达的，则论断可以从引理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得到证明。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00213" lvl="1" indent="-358775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可达，则论断可以从非路径性质获得。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89113" lvl="0" indent="-1789113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因此，对于所有结点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，在算法终止时，有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v.d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s,v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）综合前驱子图性质和本论断，可以推导出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l-GR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是一棵最短路径树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8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17653" y="1164960"/>
            <a:ext cx="861050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30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定理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24.4 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3333" y="1504923"/>
            <a:ext cx="11401170" cy="12469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1789113" marR="0" lvl="0" indent="-1789113" defTabSz="914400" eaLnBrk="0" fontAlgn="base" latinLnBrk="0" hangingPunct="0">
              <a:lnSpc>
                <a:spcPct val="175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首先证明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：如果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，则算法将返回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，且对于所有结点</a:t>
            </a:r>
            <a:r>
              <a:rPr kumimoji="0" lang="en-US" altLang="zh-CN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，前驱子图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en-US" altLang="zh-CN" sz="2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是一个根结点为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的最短路径树。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540" y="2875002"/>
            <a:ext cx="112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）终止时，算法是否返回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？算法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终止时，对所有的边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92" y="3680839"/>
            <a:ext cx="71501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3333" y="5012025"/>
            <a:ext cx="78723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因此，算法第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行中没有任何测试可以让算法返回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 ( G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可以到达的权重为负值的环路），因此一定返回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59504" y="4609352"/>
            <a:ext cx="3168650" cy="2062162"/>
          </a:xfrm>
          <a:prstGeom prst="rect">
            <a:avLst/>
          </a:prstGeom>
          <a:noFill/>
          <a:ln w="9525">
            <a:solidFill>
              <a:srgbClr val="00E4A8">
                <a:lumMod val="75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4"/>
          <p:cNvCxnSpPr>
            <a:cxnSpLocks noChangeShapeType="1"/>
          </p:cNvCxnSpPr>
          <p:nvPr/>
        </p:nvCxnSpPr>
        <p:spPr bwMode="auto">
          <a:xfrm>
            <a:off x="7884543" y="6124755"/>
            <a:ext cx="774961" cy="0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47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6489" y="1720372"/>
            <a:ext cx="3117231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6" y="338667"/>
            <a:ext cx="1964267" cy="618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48979" y="1675750"/>
            <a:ext cx="2832252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10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6213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432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242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0534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864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674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4854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     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1259" y="2688964"/>
            <a:ext cx="58826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10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6213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432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242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0534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8640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6747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4854" algn="l" defTabSz="976213" rtl="0" eaLnBrk="1" latinLnBrk="0" hangingPunct="1">
              <a:defRPr sz="19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3200" dirty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单源最短路径</a:t>
            </a:r>
            <a:endParaRPr lang="en-US" altLang="zh-CN" sz="3200" dirty="0" smtClean="0">
              <a:solidFill>
                <a:srgbClr val="23978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Bellman-ford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en-US" altLang="zh-CN" sz="3200" dirty="0" smtClean="0">
              <a:solidFill>
                <a:srgbClr val="23978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 dirty="0" err="1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Dijkstra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en-US" altLang="zh-CN" sz="3200" dirty="0" smtClean="0">
              <a:solidFill>
                <a:srgbClr val="23978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3200" dirty="0" smtClean="0">
                <a:solidFill>
                  <a:srgbClr val="23978B"/>
                </a:solidFill>
                <a:latin typeface="微软雅黑" panose="020B0503020204020204" charset="-122"/>
                <a:ea typeface="微软雅黑" panose="020B0503020204020204" charset="-122"/>
              </a:rPr>
              <a:t>、差分约束</a:t>
            </a:r>
            <a:endParaRPr lang="en-US" altLang="zh-CN" sz="3200" dirty="0" smtClean="0">
              <a:solidFill>
                <a:srgbClr val="23978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3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17653" y="1164960"/>
            <a:ext cx="861050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30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定理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24.4 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3333" y="1504923"/>
            <a:ext cx="11401170" cy="12469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1789113" lvl="0" indent="-1789113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然后证明：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中包含一条从源结点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，则算法将返回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2" y="2875002"/>
            <a:ext cx="112913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包含一个权重为负值的环路，并且该环路可以从源结点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到达。设该环路为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c=&lt;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因为环路的权重为负值，所以有：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9504" y="4609352"/>
            <a:ext cx="3168650" cy="2062162"/>
          </a:xfrm>
          <a:prstGeom prst="rect">
            <a:avLst/>
          </a:prstGeom>
          <a:noFill/>
          <a:ln w="9525">
            <a:solidFill>
              <a:srgbClr val="00E4A8">
                <a:lumMod val="75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146675"/>
            <a:ext cx="31718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6084888" y="5573713"/>
            <a:ext cx="78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(24.1)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1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17653" y="1164960"/>
            <a:ext cx="861050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30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定理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24.4 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3333" y="1504923"/>
            <a:ext cx="11401170" cy="12469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1789113" lvl="0" indent="-1789113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然后证明：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中包含一条从源结点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，则算法将返回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698" y="2797715"/>
            <a:ext cx="1147880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反证法证明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：假设此种情况下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算法还是返回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。对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=1,2,…,k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上的所有这种不等式都加起来，有：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3696096"/>
            <a:ext cx="41386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7" y="4890596"/>
            <a:ext cx="519747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25" y="4910491"/>
            <a:ext cx="43195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2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Bellman-ford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17653" y="1164960"/>
            <a:ext cx="861050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30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定理</a:t>
            </a:r>
            <a:r>
              <a:rPr kumimoji="1"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24.4 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3333" y="1504923"/>
            <a:ext cx="11401170" cy="12469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1789113" lvl="0" indent="-1789113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然后证明：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中包含一条从源结点</a:t>
            </a:r>
            <a:r>
              <a:rPr lang="en-US" altLang="zh-CN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，则算法将返回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2780185"/>
            <a:ext cx="11401170" cy="255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75000"/>
              </a:lnSpc>
              <a:spcBef>
                <a:spcPts val="2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6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6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，环路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上面的每个结点在上述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求和表达式                 和                   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中都刚好各出现一次。因此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                                  </a:t>
            </a:r>
            <a:endParaRPr lang="en-US" altLang="zh-CN" sz="2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75000"/>
              </a:lnSpc>
              <a:spcBef>
                <a:spcPts val="2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                                  与                                  相矛盾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42" y="2979164"/>
            <a:ext cx="152082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839" y="2979163"/>
            <a:ext cx="18319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7" y="3364391"/>
            <a:ext cx="311467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9" y="4415946"/>
            <a:ext cx="287813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50" y="4345302"/>
            <a:ext cx="316547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3332" y="5646789"/>
            <a:ext cx="1169678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因此，如果图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中不包含从源结点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可以到达的权重为负值的环路，则算法将返回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，否则返回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        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9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3628" y="1215842"/>
            <a:ext cx="287754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433" y="1185065"/>
            <a:ext cx="3135392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6" y="338667"/>
            <a:ext cx="1964267" cy="6180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049" y="1746747"/>
            <a:ext cx="110903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算法解决带权重的有向图上单源最短路径问题。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该算法要求所有边的权重均为非负值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，即对于所有的边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l-GR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)≥0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有负权重的边和环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44123" y="4432087"/>
            <a:ext cx="11258410" cy="127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Dijkstra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算法是一个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贪心算法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：每次总是选择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V-S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集合中最短路径估计值最小的结点加入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6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99737" y="1119240"/>
            <a:ext cx="962841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85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代码分析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9" y="1749734"/>
            <a:ext cx="4292350" cy="286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6940875" y="2532754"/>
            <a:ext cx="4883628" cy="642468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算法维护一个结点集合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，集合中的每个结点都已经求出从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到该结点的最短路径。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6963244" y="3278832"/>
            <a:ext cx="4864911" cy="1789628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算法从结点集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V-S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中选择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当前最短路径估计最小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的结点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，将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中删除，并加入到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中，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u.d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源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的最短路径的长度。这里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是一个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最小优先队列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，保存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结点集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V-S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箭头连接符 7"/>
          <p:cNvCxnSpPr>
            <a:cxnSpLocks noChangeShapeType="1"/>
          </p:cNvCxnSpPr>
          <p:nvPr/>
        </p:nvCxnSpPr>
        <p:spPr bwMode="auto">
          <a:xfrm flipH="1" flipV="1">
            <a:off x="1837426" y="2613473"/>
            <a:ext cx="5103450" cy="1842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9"/>
          <p:cNvCxnSpPr>
            <a:cxnSpLocks noChangeShapeType="1"/>
          </p:cNvCxnSpPr>
          <p:nvPr/>
        </p:nvCxnSpPr>
        <p:spPr bwMode="auto">
          <a:xfrm flipH="1">
            <a:off x="4063042" y="3511852"/>
            <a:ext cx="2900202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内容占位符 2"/>
          <p:cNvSpPr txBox="1">
            <a:spLocks/>
          </p:cNvSpPr>
          <p:nvPr/>
        </p:nvSpPr>
        <p:spPr bwMode="auto">
          <a:xfrm>
            <a:off x="475088" y="5526508"/>
            <a:ext cx="6488155" cy="900171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然后对所有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出发的边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进行松弛。然后重复上述过程，直到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Q=Ø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箭头连接符 9"/>
          <p:cNvCxnSpPr>
            <a:cxnSpLocks noChangeShapeType="1"/>
          </p:cNvCxnSpPr>
          <p:nvPr/>
        </p:nvCxnSpPr>
        <p:spPr bwMode="auto">
          <a:xfrm flipV="1">
            <a:off x="2915890" y="4695851"/>
            <a:ext cx="1" cy="83065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7"/>
          <p:cNvCxnSpPr>
            <a:cxnSpLocks noChangeShapeType="1"/>
          </p:cNvCxnSpPr>
          <p:nvPr/>
        </p:nvCxnSpPr>
        <p:spPr bwMode="auto">
          <a:xfrm flipH="1">
            <a:off x="4873925" y="2294935"/>
            <a:ext cx="2060026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内容占位符 2"/>
          <p:cNvSpPr txBox="1">
            <a:spLocks/>
          </p:cNvSpPr>
          <p:nvPr/>
        </p:nvSpPr>
        <p:spPr bwMode="auto">
          <a:xfrm>
            <a:off x="6940875" y="2038118"/>
            <a:ext cx="4883628" cy="391448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对所有结点的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值和</a:t>
            </a:r>
            <a:r>
              <a:rPr kumimoji="0" lang="el-GR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π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值初始化，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s.d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=0.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2" name="直接箭头连接符 7"/>
          <p:cNvCxnSpPr>
            <a:cxnSpLocks noChangeShapeType="1"/>
          </p:cNvCxnSpPr>
          <p:nvPr/>
        </p:nvCxnSpPr>
        <p:spPr bwMode="auto">
          <a:xfrm flipH="1">
            <a:off x="2130725" y="2924476"/>
            <a:ext cx="3298851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内容占位符 2"/>
          <p:cNvSpPr txBox="1">
            <a:spLocks/>
          </p:cNvSpPr>
          <p:nvPr/>
        </p:nvSpPr>
        <p:spPr bwMode="auto">
          <a:xfrm>
            <a:off x="5429575" y="2803144"/>
            <a:ext cx="1350787" cy="363121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初始化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0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99737" y="1119240"/>
            <a:ext cx="962841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85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代码分析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9" y="1749734"/>
            <a:ext cx="4292350" cy="286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箭头连接符 9"/>
          <p:cNvCxnSpPr>
            <a:cxnSpLocks noChangeShapeType="1"/>
          </p:cNvCxnSpPr>
          <p:nvPr/>
        </p:nvCxnSpPr>
        <p:spPr bwMode="auto">
          <a:xfrm flipH="1">
            <a:off x="4252824" y="3743864"/>
            <a:ext cx="271042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9"/>
          <p:cNvCxnSpPr>
            <a:cxnSpLocks noChangeShapeType="1"/>
            <a:stCxn id="34" idx="1"/>
          </p:cNvCxnSpPr>
          <p:nvPr/>
        </p:nvCxnSpPr>
        <p:spPr bwMode="auto">
          <a:xfrm flipH="1" flipV="1">
            <a:off x="4502989" y="4287486"/>
            <a:ext cx="2460254" cy="124817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6963243" y="2780384"/>
            <a:ext cx="4861259" cy="399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 err="1" smtClean="0"/>
              <a:t>s.d</a:t>
            </a:r>
            <a:r>
              <a:rPr lang="en-US" altLang="zh-CN" sz="1800" dirty="0" smtClean="0"/>
              <a:t>=0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s</a:t>
            </a:r>
            <a:r>
              <a:rPr lang="zh-CN" altLang="en-US" sz="1800" dirty="0" smtClean="0"/>
              <a:t>是从</a:t>
            </a:r>
            <a:r>
              <a:rPr lang="en-US" altLang="zh-CN" sz="1800" dirty="0" smtClean="0"/>
              <a:t>Q</a:t>
            </a:r>
            <a:r>
              <a:rPr lang="zh-CN" altLang="en-US" sz="1800" dirty="0" smtClean="0"/>
              <a:t>中第一个被选中的结点。</a:t>
            </a:r>
            <a:endParaRPr lang="en-US" altLang="zh-CN" sz="1800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 bwMode="auto">
          <a:xfrm>
            <a:off x="6963243" y="3237181"/>
            <a:ext cx="4864912" cy="1317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dirty="0" smtClean="0"/>
              <a:t>每个结点有且仅有一次机会被从</a:t>
            </a:r>
            <a:r>
              <a:rPr lang="en-US" altLang="zh-CN" sz="1800" dirty="0" smtClean="0"/>
              <a:t>Q</a:t>
            </a:r>
            <a:r>
              <a:rPr lang="zh-CN" altLang="en-US" sz="1800" dirty="0" smtClean="0"/>
              <a:t>中抽取并加入</a:t>
            </a:r>
            <a:r>
              <a:rPr lang="en-US" altLang="zh-CN" sz="1800" dirty="0" smtClean="0"/>
              <a:t>S</a:t>
            </a:r>
            <a:r>
              <a:rPr lang="zh-CN" altLang="en-US" sz="1800" dirty="0" smtClean="0"/>
              <a:t>中。一旦</a:t>
            </a:r>
            <a:r>
              <a:rPr lang="en-US" altLang="zh-CN" sz="1800" dirty="0" smtClean="0"/>
              <a:t>u</a:t>
            </a:r>
            <a:r>
              <a:rPr lang="zh-CN" altLang="en-US" sz="1800" dirty="0" smtClean="0"/>
              <a:t>被从</a:t>
            </a:r>
            <a:r>
              <a:rPr lang="en-US" altLang="zh-CN" sz="1800" dirty="0" smtClean="0"/>
              <a:t>Q</a:t>
            </a:r>
            <a:r>
              <a:rPr lang="zh-CN" altLang="en-US" sz="1800" dirty="0" smtClean="0"/>
              <a:t>中抽取出来，</a:t>
            </a:r>
            <a:r>
              <a:rPr lang="en-US" altLang="zh-CN" sz="1800" dirty="0" err="1" smtClean="0"/>
              <a:t>u.d</a:t>
            </a:r>
            <a:r>
              <a:rPr lang="zh-CN" altLang="en-US" sz="1800" dirty="0" smtClean="0"/>
              <a:t>就是</a:t>
            </a:r>
            <a:r>
              <a:rPr lang="en-US" altLang="zh-CN" sz="1800" dirty="0" smtClean="0"/>
              <a:t>s</a:t>
            </a:r>
            <a:r>
              <a:rPr lang="zh-CN" altLang="en-US" sz="1800" dirty="0" smtClean="0"/>
              <a:t>到</a:t>
            </a:r>
            <a:r>
              <a:rPr lang="en-US" altLang="zh-CN" sz="1800" dirty="0" smtClean="0"/>
              <a:t>u</a:t>
            </a:r>
            <a:r>
              <a:rPr lang="zh-CN" altLang="en-US" sz="1800" dirty="0" smtClean="0"/>
              <a:t>的最短路径长度（不再改变，上界性质）。</a:t>
            </a:r>
            <a:endParaRPr lang="en-US" altLang="zh-CN" sz="18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altLang="zh-CN" sz="1800" dirty="0"/>
          </a:p>
        </p:txBody>
      </p:sp>
      <p:sp>
        <p:nvSpPr>
          <p:cNvPr id="34" name="内容占位符 2"/>
          <p:cNvSpPr txBox="1">
            <a:spLocks/>
          </p:cNvSpPr>
          <p:nvPr/>
        </p:nvSpPr>
        <p:spPr bwMode="auto">
          <a:xfrm>
            <a:off x="6963243" y="4610940"/>
            <a:ext cx="4884269" cy="184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dirty="0" smtClean="0"/>
              <a:t>u</a:t>
            </a:r>
            <a:r>
              <a:rPr lang="zh-CN" altLang="en-US" sz="1800" dirty="0" smtClean="0"/>
              <a:t>加入</a:t>
            </a:r>
            <a:r>
              <a:rPr lang="en-US" altLang="zh-CN" sz="1800" dirty="0" smtClean="0"/>
              <a:t>S</a:t>
            </a:r>
            <a:r>
              <a:rPr lang="zh-CN" altLang="en-US" sz="1800" dirty="0" smtClean="0"/>
              <a:t>后，对从</a:t>
            </a:r>
            <a:r>
              <a:rPr lang="en-US" altLang="zh-CN" sz="1800" dirty="0" smtClean="0"/>
              <a:t>u</a:t>
            </a:r>
            <a:r>
              <a:rPr lang="zh-CN" altLang="en-US" sz="1800" dirty="0" smtClean="0"/>
              <a:t>出发的边的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u,v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进行松弛。而如果</a:t>
            </a:r>
            <a:r>
              <a:rPr lang="en-US" altLang="zh-CN" sz="1800" dirty="0" err="1" smtClean="0"/>
              <a:t>v.d</a:t>
            </a:r>
            <a:r>
              <a:rPr lang="zh-CN" altLang="en-US" sz="1800" dirty="0" smtClean="0"/>
              <a:t>变小，则是因为存在从</a:t>
            </a:r>
            <a:r>
              <a:rPr lang="en-US" altLang="zh-CN" sz="1800" dirty="0" smtClean="0"/>
              <a:t>s</a:t>
            </a:r>
            <a:r>
              <a:rPr lang="zh-CN" altLang="en-US" sz="1800" dirty="0" smtClean="0"/>
              <a:t>经过</a:t>
            </a:r>
            <a:r>
              <a:rPr lang="en-US" altLang="zh-CN" sz="1800" dirty="0" smtClean="0"/>
              <a:t>u</a:t>
            </a:r>
            <a:r>
              <a:rPr lang="zh-CN" altLang="en-US" sz="1800" dirty="0" smtClean="0"/>
              <a:t>到达</a:t>
            </a:r>
            <a:r>
              <a:rPr lang="en-US" altLang="zh-CN" sz="1800" dirty="0" smtClean="0"/>
              <a:t>v</a:t>
            </a:r>
            <a:r>
              <a:rPr lang="zh-CN" altLang="en-US" sz="1800" dirty="0" smtClean="0"/>
              <a:t>的更短路径所致。此时，修改</a:t>
            </a:r>
            <a:r>
              <a:rPr lang="en-US" altLang="zh-CN" sz="1800" dirty="0" err="1" smtClean="0"/>
              <a:t>v.d</a:t>
            </a:r>
            <a:r>
              <a:rPr lang="en-US" altLang="zh-CN" sz="1800" dirty="0" smtClean="0"/>
              <a:t>=</a:t>
            </a:r>
            <a:r>
              <a:rPr lang="en-US" altLang="zh-CN" sz="1800" dirty="0" err="1" smtClean="0"/>
              <a:t>u.d</a:t>
            </a:r>
            <a:r>
              <a:rPr lang="en-US" altLang="zh-CN" sz="1800" dirty="0" smtClean="0"/>
              <a:t> +</a:t>
            </a:r>
            <a:r>
              <a:rPr lang="el-GR" altLang="zh-CN" sz="1800" dirty="0" smtClean="0"/>
              <a:t>ω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u,v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v.</a:t>
            </a:r>
            <a:r>
              <a:rPr lang="el-GR" altLang="zh-CN" sz="1800" dirty="0" smtClean="0"/>
              <a:t>π</a:t>
            </a:r>
            <a:r>
              <a:rPr lang="en-US" altLang="zh-CN" sz="1800" dirty="0" smtClean="0"/>
              <a:t>=u</a:t>
            </a:r>
            <a:r>
              <a:rPr lang="zh-CN" altLang="en-US" sz="1800" dirty="0" smtClean="0"/>
              <a:t>，即最短路径上</a:t>
            </a:r>
            <a:r>
              <a:rPr lang="en-US" altLang="zh-CN" sz="1800" dirty="0" smtClean="0"/>
              <a:t>v</a:t>
            </a:r>
            <a:r>
              <a:rPr lang="zh-CN" altLang="en-US" sz="1800" dirty="0" smtClean="0"/>
              <a:t>结点的新前驱为</a:t>
            </a:r>
            <a:r>
              <a:rPr lang="en-US" altLang="zh-CN" sz="1800" dirty="0" smtClean="0"/>
              <a:t>u</a:t>
            </a:r>
            <a:r>
              <a:rPr lang="zh-CN" altLang="en-US" sz="1800" dirty="0" smtClean="0"/>
              <a:t>。</a:t>
            </a:r>
            <a:endParaRPr lang="en-US" altLang="zh-CN" sz="1800" dirty="0"/>
          </a:p>
        </p:txBody>
      </p:sp>
      <p:sp>
        <p:nvSpPr>
          <p:cNvPr id="35" name="右大括号 11"/>
          <p:cNvSpPr>
            <a:spLocks/>
          </p:cNvSpPr>
          <p:nvPr/>
        </p:nvSpPr>
        <p:spPr bwMode="auto">
          <a:xfrm>
            <a:off x="3977563" y="3516429"/>
            <a:ext cx="144463" cy="434469"/>
          </a:xfrm>
          <a:prstGeom prst="rightBrace">
            <a:avLst>
              <a:gd name="adj1" fmla="val 8319"/>
              <a:gd name="adj2" fmla="val 50000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6" name="直接箭头连接符 9"/>
          <p:cNvCxnSpPr>
            <a:cxnSpLocks noChangeShapeType="1"/>
          </p:cNvCxnSpPr>
          <p:nvPr/>
        </p:nvCxnSpPr>
        <p:spPr bwMode="auto">
          <a:xfrm flipH="1">
            <a:off x="4252824" y="2976113"/>
            <a:ext cx="2710420" cy="7143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内容占位符 2"/>
          <p:cNvSpPr txBox="1">
            <a:spLocks/>
          </p:cNvSpPr>
          <p:nvPr/>
        </p:nvSpPr>
        <p:spPr bwMode="auto">
          <a:xfrm>
            <a:off x="879286" y="5056234"/>
            <a:ext cx="2925763" cy="479425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循环总共执行了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|V|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4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493033" y="1164959"/>
            <a:ext cx="933512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7" y="874260"/>
            <a:ext cx="202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Example</a:t>
            </a:r>
            <a:endParaRPr kumimoji="1" lang="zh-CN" altLang="en-US" sz="3200" b="1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2" y="2575045"/>
            <a:ext cx="76914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477182" y="1496696"/>
            <a:ext cx="2098675" cy="753220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>
            <a:spAutoFit/>
          </a:bodyPr>
          <a:lstStyle/>
          <a:p>
            <a:pPr marL="163513" marR="0" lvl="0" indent="-163513" defTabSz="91440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源结点：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marL="163513" marR="0" lvl="0" indent="-163513" defTabSz="91440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开始的时候</a:t>
            </a:r>
            <a:r>
              <a:rPr kumimoji="0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s∈S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10"/>
          <p:cNvCxnSpPr>
            <a:cxnSpLocks noChangeShapeType="1"/>
          </p:cNvCxnSpPr>
          <p:nvPr/>
        </p:nvCxnSpPr>
        <p:spPr bwMode="auto">
          <a:xfrm>
            <a:off x="755576" y="2323333"/>
            <a:ext cx="0" cy="89432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24"/>
          <p:cNvSpPr/>
          <p:nvPr/>
        </p:nvSpPr>
        <p:spPr>
          <a:xfrm>
            <a:off x="3127827" y="1493736"/>
            <a:ext cx="4920618" cy="438582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solidFill>
              <a:srgbClr val="00E4A8">
                <a:lumMod val="20000"/>
                <a:lumOff val="80000"/>
              </a:srgbClr>
            </a:solidFill>
          </a:ln>
        </p:spPr>
        <p:txBody>
          <a:bodyPr wrap="square">
            <a:spAutoFit/>
          </a:bodyPr>
          <a:lstStyle/>
          <a:p>
            <a:pPr marL="179388" marR="0" lvl="0" indent="-163513" defTabSz="91440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结点中的数值是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到该结点的最短路径的估计值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5"/>
          <p:cNvCxnSpPr>
            <a:cxnSpLocks noChangeShapeType="1"/>
          </p:cNvCxnSpPr>
          <p:nvPr/>
        </p:nvCxnSpPr>
        <p:spPr bwMode="auto">
          <a:xfrm flipH="1">
            <a:off x="4295955" y="1945501"/>
            <a:ext cx="1337574" cy="849457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8"/>
          <p:cNvCxnSpPr>
            <a:cxnSpLocks noChangeShapeType="1"/>
          </p:cNvCxnSpPr>
          <p:nvPr/>
        </p:nvCxnSpPr>
        <p:spPr bwMode="auto">
          <a:xfrm>
            <a:off x="5633528" y="1945501"/>
            <a:ext cx="1120955" cy="849457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>
          <a:xfrm>
            <a:off x="8640505" y="1467250"/>
            <a:ext cx="328828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算法执行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0" indent="-163513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加了阴影的边表明前驱值（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出发的边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0" indent="-163513" eaLnBrk="0" fontAlgn="base" hangingPunct="0">
              <a:lnSpc>
                <a:spcPct val="125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黑色结点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白色结点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加阴影的结点是算法下一次循环将选择加入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的点。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91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345721" y="1164959"/>
            <a:ext cx="1048243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0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sp>
        <p:nvSpPr>
          <p:cNvPr id="4" name="矩形 3"/>
          <p:cNvSpPr/>
          <p:nvPr/>
        </p:nvSpPr>
        <p:spPr>
          <a:xfrm>
            <a:off x="371577" y="1275305"/>
            <a:ext cx="114788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2538" lvl="0" indent="-1252538" algn="just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算法的正确性）设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算法运行在带权重的有向图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上。如果所有边的权重为非负值，则在算法终止时，对于所有结点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333" y="3074885"/>
            <a:ext cx="114048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利用循环不变式证明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93988" lvl="0" indent="-2693988" algn="just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循环不变式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：算法在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语句的每次循环开始前，对于每个结点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u∈S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603500" lvl="0" indent="-2603500" algn="just" eaLnBrk="0" fontAlgn="base" hangingPunct="0">
              <a:lnSpc>
                <a:spcPct val="175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：对于每个结点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被加入到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272" y="6106483"/>
            <a:ext cx="10573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注：一旦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，就不会再修正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。且根据上界性质，该等式将一直保持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76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345721" y="1164959"/>
            <a:ext cx="1048243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0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sp>
        <p:nvSpPr>
          <p:cNvPr id="7" name="矩形 6"/>
          <p:cNvSpPr/>
          <p:nvPr/>
        </p:nvSpPr>
        <p:spPr>
          <a:xfrm>
            <a:off x="198408" y="1411166"/>
            <a:ext cx="110331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）初始化：初始时，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S=Ø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，因此循环不变式直接成立。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78025" lvl="0" indent="-197802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）保   持：在每次循环中，对于加入到集合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  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3333" y="2546354"/>
            <a:ext cx="11401170" cy="388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2888" lvl="0" indent="-2782888" algn="just" eaLnBrk="0" fontAlgn="base" hangingPunct="0">
              <a:lnSpc>
                <a:spcPct val="175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用反证法证明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设结点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是第一个在加入到集合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r>
              <a:rPr lang="el-GR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75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由于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是第一个加入到集合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中的结点，并且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s,s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u≠s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即将加入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S≠Ø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中至少包含了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75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故，此时必存在至少一条从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的路径（否则，根据非路径性质将有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=∞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，与假设的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相矛盾，故这样路径一定存在），这样也必存在一条从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的最短路径，记为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83" y="5767137"/>
            <a:ext cx="1943100" cy="1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 flipH="1">
            <a:off x="10180510" y="5989402"/>
            <a:ext cx="164764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一定存在</a:t>
            </a:r>
            <a:r>
              <a:rPr lang="en-US" altLang="zh-CN" sz="1800" dirty="0" smtClean="0">
                <a:solidFill>
                  <a:srgbClr val="000000"/>
                </a:solidFill>
              </a:rPr>
              <a:t>s</a:t>
            </a:r>
            <a:r>
              <a:rPr lang="zh-CN" altLang="en-US" sz="1800" dirty="0" smtClean="0">
                <a:solidFill>
                  <a:srgbClr val="000000"/>
                </a:solidFill>
              </a:rPr>
              <a:t>到</a:t>
            </a:r>
            <a:r>
              <a:rPr lang="en-US" altLang="zh-CN" sz="1800" dirty="0" smtClean="0">
                <a:solidFill>
                  <a:srgbClr val="000000"/>
                </a:solidFill>
              </a:rPr>
              <a:t>u</a:t>
            </a:r>
            <a:r>
              <a:rPr lang="zh-CN" altLang="en-US" sz="1800" dirty="0" smtClean="0">
                <a:solidFill>
                  <a:srgbClr val="000000"/>
                </a:solidFill>
              </a:rPr>
              <a:t>的最短路径</a:t>
            </a:r>
            <a:r>
              <a:rPr lang="en-US" altLang="zh-CN" sz="1800" dirty="0" smtClean="0">
                <a:solidFill>
                  <a:srgbClr val="000000"/>
                </a:solidFill>
              </a:rPr>
              <a:t>p</a:t>
            </a:r>
            <a:endParaRPr lang="zh-CN" altLang="en-US" sz="1800" dirty="0" smtClean="0">
              <a:solidFill>
                <a:srgbClr val="000000"/>
              </a:solidFill>
            </a:endParaRPr>
          </a:p>
        </p:txBody>
      </p:sp>
      <p:cxnSp>
        <p:nvCxnSpPr>
          <p:cNvPr id="15" name="直接箭头连接符 5"/>
          <p:cNvCxnSpPr>
            <a:cxnSpLocks noChangeShapeType="1"/>
            <a:stCxn id="14" idx="3"/>
          </p:cNvCxnSpPr>
          <p:nvPr/>
        </p:nvCxnSpPr>
        <p:spPr bwMode="auto">
          <a:xfrm flipH="1" flipV="1">
            <a:off x="8706010" y="6261815"/>
            <a:ext cx="1474500" cy="50753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669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345721" y="1164959"/>
            <a:ext cx="1048243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0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sp>
        <p:nvSpPr>
          <p:cNvPr id="4" name="矩形 3"/>
          <p:cNvSpPr/>
          <p:nvPr/>
        </p:nvSpPr>
        <p:spPr>
          <a:xfrm>
            <a:off x="345698" y="1481356"/>
            <a:ext cx="1160021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考虑路径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上第一个满足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y∈V-S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的前驱是结点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x∈S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，如图所示。路径分为：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Aft>
                <a:spcPct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82888" lvl="0" indent="-2782888" algn="just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82888" lvl="0" indent="-2782888" algn="just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有：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在结点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加入到集合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时，应有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y.d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s,y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3150" lvl="2" indent="-342900" algn="just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这是因为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x∈S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是第一个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的结点，在将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加入到集合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s,x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的邻接点，所以此时边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将被松弛。由于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是最短路径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上的结点，根据最短路径的最优子结构性和收敛性质，此时应有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s,y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21" y="3048901"/>
            <a:ext cx="2376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8775166" y="2668227"/>
            <a:ext cx="3049337" cy="1323439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有可能是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本身，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也有可能是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本身（事实上也只能是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本身，除非</a:t>
            </a:r>
            <a:r>
              <a:rPr kumimoji="0" lang="el-GR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y,u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)=0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36" y="2193190"/>
            <a:ext cx="3206774" cy="1798476"/>
          </a:xfrm>
          <a:prstGeom prst="rect">
            <a:avLst/>
          </a:prstGeom>
        </p:spPr>
      </p:pic>
      <p:cxnSp>
        <p:nvCxnSpPr>
          <p:cNvPr id="25" name="直接箭头连接符 9"/>
          <p:cNvCxnSpPr>
            <a:cxnSpLocks noChangeShapeType="1"/>
          </p:cNvCxnSpPr>
          <p:nvPr/>
        </p:nvCxnSpPr>
        <p:spPr bwMode="auto">
          <a:xfrm>
            <a:off x="3838755" y="2027208"/>
            <a:ext cx="2838090" cy="1243149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9"/>
          <p:cNvCxnSpPr>
            <a:cxnSpLocks noChangeShapeType="1"/>
          </p:cNvCxnSpPr>
          <p:nvPr/>
        </p:nvCxnSpPr>
        <p:spPr bwMode="auto">
          <a:xfrm flipH="1">
            <a:off x="6211019" y="2013624"/>
            <a:ext cx="3140015" cy="1385184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485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3628" y="1215842"/>
            <a:ext cx="2653255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433" y="1185065"/>
            <a:ext cx="286988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6" y="338667"/>
            <a:ext cx="1964267" cy="618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434" y="4428832"/>
            <a:ext cx="286988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成绩评定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333" y="1947303"/>
            <a:ext cx="267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最短路径问题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81317" y="2194990"/>
            <a:ext cx="8621216" cy="4903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3332" y="2497899"/>
            <a:ext cx="116363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和权重函数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。图中一条路径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p=&lt;v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的权重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是构成该路径的所有边的权重之和：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95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95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95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最短路径权重</a:t>
            </a:r>
            <a:r>
              <a:rPr lang="el-GR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定义如下：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950"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25" y="3611161"/>
            <a:ext cx="352901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18" y="5423467"/>
            <a:ext cx="76993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3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345721" y="1164959"/>
            <a:ext cx="1048243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0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16" y="2299006"/>
            <a:ext cx="1943100" cy="1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277348" y="1215830"/>
            <a:ext cx="1042007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是从结点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的一条最短路径上位于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前面的一个结点，所以应有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s,y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)≤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ts val="36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而在算法第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都还在集合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V-S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u.d≤y.d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（思考为什么）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。因此上式的不等式事实上只能是等式，即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与假设的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相矛盾。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因此假设不成立。所以，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在加入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时，将有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，该等式在随后的循环中一直保持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89" y="2232457"/>
            <a:ext cx="6342063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89" y="4821238"/>
            <a:ext cx="42497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9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345721" y="1164959"/>
            <a:ext cx="1048243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0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证明</a:t>
            </a:r>
          </a:p>
        </p:txBody>
      </p:sp>
      <p:sp>
        <p:nvSpPr>
          <p:cNvPr id="4" name="矩形 3"/>
          <p:cNvSpPr/>
          <p:nvPr/>
        </p:nvSpPr>
        <p:spPr>
          <a:xfrm>
            <a:off x="423333" y="1344790"/>
            <a:ext cx="11024558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4863" lvl="0" indent="-804863" algn="just" eaLnBrk="0" fontAlgn="base" hangingPunct="0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：在算法终止时，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Q=Ø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根据前面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保持性的证明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，终止时对于所有的结点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u.d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s,u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75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31925" lvl="0" indent="-1431925" eaLnBrk="0" fontAlgn="base" hangingPunct="0">
              <a:lnSpc>
                <a:spcPct val="175000"/>
              </a:lnSpc>
              <a:spcBef>
                <a:spcPts val="24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24.7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如果在带权重的有向图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算法，其中的权重皆为非负值，源结点为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，则在算法终止时，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前驱子图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l-GR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是一棵根结点为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的最短路径树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75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从定理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和前驱子图性质可证（证明略）。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8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65231" y="1119239"/>
            <a:ext cx="966292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93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运行时间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5275" y="1372750"/>
            <a:ext cx="1176278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0" indent="-34290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根据算法的处理规则，每个结点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仅被加入集合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一次，邻接链表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[u]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中的每条边在整个运行期间也只被检查一次。因此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7-8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循环执行次数总共为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|E|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（即松弛判定总次数）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5475" lvl="0" indent="-34290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算法的总运行时间依赖于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最小优先队列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552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线性数组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无序或者按序插入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实现，每次找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最小的结点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的时间，所以算法的总运行时间为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</a:t>
            </a:r>
            <a:r>
              <a:rPr lang="en-US" altLang="zh-CN" sz="2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+E)=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</a:t>
            </a:r>
            <a:r>
              <a:rPr lang="en-US" altLang="zh-CN" sz="2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552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二叉堆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实现，每次找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最小的结点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lg</a:t>
            </a:r>
            <a:r>
              <a:rPr lang="en-US" altLang="zh-CN" sz="2000" i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的时间，所以算法的总运行时间为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O((V+E)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lg</a:t>
            </a:r>
            <a:r>
              <a:rPr lang="en-US" altLang="zh-CN" sz="2000" i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5525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斐波那契堆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实现，算法的总运行时间可以改善至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Vlg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V+E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75" y="2532806"/>
            <a:ext cx="2068028" cy="13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8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0" y="937463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75166" y="383465"/>
            <a:ext cx="3049337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06010" y="352688"/>
            <a:ext cx="321205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Dijkstra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算法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80226" y="1119239"/>
            <a:ext cx="10447929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5698" y="874260"/>
            <a:ext cx="103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人物</a:t>
            </a: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1635697"/>
            <a:ext cx="3771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4557713" y="1635697"/>
            <a:ext cx="71483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有效的程序员不应该浪费很多时间用于程序调试，他们应该一开始就不要把故障引入。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4557713" y="2559081"/>
            <a:ext cx="71483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培养你个人的才智（那会随你进入坟墓的东西）是不够的，你必须教会其他人如何去发挥他们的才智。你越关注这两个挑战，你越会清楚的看到它们只不过是同一枚硬币的两个面：自学是去发现什么东西是可以被教会的</a:t>
            </a:r>
          </a:p>
        </p:txBody>
      </p:sp>
      <p:sp>
        <p:nvSpPr>
          <p:cNvPr id="4" name="矩形 3"/>
          <p:cNvSpPr/>
          <p:nvPr/>
        </p:nvSpPr>
        <p:spPr>
          <a:xfrm>
            <a:off x="4557713" y="4003231"/>
            <a:ext cx="69844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是结构化程序设计之父，发展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了堆栈的概念，使之用于整个编译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著名论断：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 To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语句太容易把程序弄乱，应从一切高级语言中去掉；只用三种基本控制结构就可以写各种程序，而这样的程序可以由上而下阅读而不会返回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“死锁”（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Deadly embrace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）这一术语是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发明的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850609" y="5649835"/>
            <a:ext cx="305724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艾兹格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迪科斯彻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（图灵奖获得者）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8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3628" y="1215842"/>
            <a:ext cx="2653255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433" y="1185065"/>
            <a:ext cx="286988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6" y="338667"/>
            <a:ext cx="1964267" cy="618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434" y="4428832"/>
            <a:ext cx="2869883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成绩评定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332" y="1947303"/>
            <a:ext cx="390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差分约束与最短路径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30459" y="2194990"/>
            <a:ext cx="7472074" cy="4903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3628" y="2631801"/>
            <a:ext cx="11538463" cy="2832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825" lvl="0" indent="-1520825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线性规划：给定一个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m╳n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的矩阵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、一个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维的向量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维的向量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。试找一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维向量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，使得在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的约束下，目标函数                最大。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本节讨论线性规划的一个特例：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差分约束系统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133" y="3468517"/>
            <a:ext cx="12954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1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3204164" y="1423746"/>
            <a:ext cx="8623989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4" y="1133044"/>
            <a:ext cx="269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差分约束系统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713593"/>
            <a:ext cx="1140482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在一个差分约束系统中，线性规划矩阵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的每一行包括一个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，其它所有项皆为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。由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给出的约束条件形式上是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个涉及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个变量的差额限制条件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(difference constraints)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，每个约束条件是以下简单的线性不等关系：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20825" lvl="0" indent="-1520825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1≤i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j≤n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i≠j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1≤k≤m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21" y="3621028"/>
            <a:ext cx="2303462" cy="444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4873925" y="1423745"/>
            <a:ext cx="695422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4" y="1133044"/>
            <a:ext cx="461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Example </a:t>
            </a:r>
            <a:r>
              <a:rPr kumimoji="1" lang="zh-CN" altLang="en-US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差分约束系统</a:t>
            </a:r>
            <a:endParaRPr kumimoji="1" lang="zh-CN" altLang="en-US" sz="3200" b="1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31" y="2999626"/>
            <a:ext cx="4992687" cy="312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967756" y="1930121"/>
            <a:ext cx="895577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例：一个满足下列条件的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维向量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x=(x</a:t>
            </a:r>
            <a:r>
              <a:rPr lang="en-US" altLang="zh-CN" sz="32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的问题：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2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4873925" y="1423745"/>
            <a:ext cx="695422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4" y="1133044"/>
            <a:ext cx="461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Example </a:t>
            </a:r>
            <a:r>
              <a:rPr kumimoji="1" lang="zh-CN" altLang="en-US" sz="3200" b="1" i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差分约束系统</a:t>
            </a:r>
            <a:endParaRPr kumimoji="1" lang="zh-CN" altLang="en-US" sz="3200" b="1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3" y="1930121"/>
            <a:ext cx="4146656" cy="259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486" y="1930121"/>
            <a:ext cx="1845035" cy="26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右箭头 3"/>
          <p:cNvSpPr>
            <a:spLocks noChangeArrowheads="1"/>
          </p:cNvSpPr>
          <p:nvPr/>
        </p:nvSpPr>
        <p:spPr bwMode="auto">
          <a:xfrm>
            <a:off x="6027319" y="3070591"/>
            <a:ext cx="808038" cy="401638"/>
          </a:xfrm>
          <a:prstGeom prst="rightArrow">
            <a:avLst>
              <a:gd name="adj1" fmla="val 50000"/>
              <a:gd name="adj2" fmla="val 73596"/>
            </a:avLst>
          </a:prstGeom>
          <a:solidFill>
            <a:srgbClr val="00E4A8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494" y="4946641"/>
            <a:ext cx="1155088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找一组满足上述约束条件的解。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问题可能的答案有：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x=(-5,-3,0,-1,-4)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’=(0,2,5,4,1)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多组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可行解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8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55" y="384976"/>
            <a:ext cx="1244656" cy="1637967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2328262" y="632460"/>
            <a:ext cx="134086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Franklin Gothic Medium" pitchFamily="34" charset="0"/>
                <a:ea typeface="微软雅黑" pitchFamily="34" charset="-122"/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noProof="0" dirty="0">
                <a:solidFill>
                  <a:srgbClr val="2F2F2F"/>
                </a:solidFill>
                <a:latin typeface="Franklin Gothic Medium"/>
                <a:ea typeface="微软雅黑" panose="020B0503020204020204" pitchFamily="34" charset="-122"/>
              </a:rPr>
              <a:t>思考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Franklin Gothic Medium"/>
                <a:ea typeface="微软雅黑" panose="020B0503020204020204" pitchFamily="34" charset="-122"/>
                <a:cs typeface="+mj-cs"/>
              </a:rPr>
              <a:t>：</a:t>
            </a:r>
            <a:endPara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Franklin Gothic Mediu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28262" y="2167159"/>
            <a:ext cx="82784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x=(-5,-3,0,-1,-4)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x’=(0,2,5,4,1)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多组可行解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28262" y="3203955"/>
            <a:ext cx="827848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这些解之间是否存在规律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9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 r="26250" b="22542"/>
          <a:stretch/>
        </p:blipFill>
        <p:spPr>
          <a:xfrm>
            <a:off x="-1" y="0"/>
            <a:ext cx="12261273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00672" y="3247845"/>
            <a:ext cx="4953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 smtClean="0">
                <a:latin typeface="Microsoft YaHei" charset="-122"/>
                <a:ea typeface="Microsoft YaHei" charset="-122"/>
                <a:cs typeface="Microsoft YaHei" charset="-122"/>
              </a:rPr>
              <a:t>吉普赛读心术</a:t>
            </a:r>
            <a:endParaRPr kumimoji="1" lang="zh-CN" altLang="en-US" sz="6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9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40612" y="1152936"/>
            <a:ext cx="1038389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334" y="894891"/>
            <a:ext cx="101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3962" y="1370808"/>
            <a:ext cx="10530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给定一个图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，找出从给定的源点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s∈V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到其它每个结点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3333" y="2324915"/>
            <a:ext cx="1140117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0" indent="-249238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最短路径的最优子结构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" lvl="0" indent="190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这样最短路径具有最优子结构性：两个结点之间的最短路径的任何子路径都是最短的。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3334" y="4127031"/>
            <a:ext cx="11401169" cy="2314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9725" lvl="0" indent="-1501775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24.1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和权重函数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p=&lt;v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为从结点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的一条最短路径，并且对于任意的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0≤i≤j≤k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=&lt;v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中从结点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的子路径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ij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是从结点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的一条最短路径。（证明略，见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P375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8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读心术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507" y="1212665"/>
            <a:ext cx="3272646" cy="5312737"/>
          </a:xfrm>
          <a:prstGeom prst="rect">
            <a:avLst/>
          </a:prstGeom>
        </p:spPr>
      </p:pic>
      <p:pic>
        <p:nvPicPr>
          <p:cNvPr id="41988" name="Picture 4" descr="https://img0.baidu.com/it/u=2842883292,251218920&amp;fm=253&amp;fmt=auto&amp;app=120&amp;f=JPEG?w=604&amp;h=39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5" y="1288700"/>
            <a:ext cx="3381135" cy="218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23334" y="1212665"/>
            <a:ext cx="41207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请你任意选择一个两位数（或者说，从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10~99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之间任意选择一个数），把这个数的十位与个位相加，再用任意选择的这个数减去这个相加之后的和。</a:t>
            </a:r>
          </a:p>
          <a:p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：你选的数是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8+8=16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88-16=72</a:t>
            </a:r>
          </a:p>
          <a:p>
            <a:endParaRPr lang="en-US" altLang="zh-CN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在右图中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找出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与得出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的数所相应的图形，并把这个图形牢记心中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水晶球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那个图形！</a:t>
            </a:r>
            <a:endParaRPr lang="en-US" altLang="zh-CN" sz="2400" b="0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351" y="3756225"/>
            <a:ext cx="26289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22762" y="1378025"/>
            <a:ext cx="8705391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4" y="1133044"/>
            <a:ext cx="269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差分约束系统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521" y="1613576"/>
            <a:ext cx="1845035" cy="26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3334" y="1572359"/>
            <a:ext cx="9293274" cy="524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这些解之间的一个基本关系是：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24.8 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设向量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x=(x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为差分约束系统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的一个解，设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为任意常数，则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x+d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=(x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+d,x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+d,…,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也是个该差分约束系统的一个解。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5963" marR="0" lvl="0" indent="-715963" defTabSz="914400" eaLnBrk="0" fontAlgn="base" latinLnBrk="0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>
                <a:tab pos="1789113" algn="l"/>
              </a:tabLst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Tx/>
              <a:buNone/>
              <a:tabLst>
                <a:tab pos="1789113" algn="l"/>
              </a:tabLst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根据约束条件，对每对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)-(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)=x</a:t>
            </a:r>
            <a:r>
              <a:rPr kumimoji="0" lang="en-US" altLang="zh-CN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。因此若向量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，则向量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x+d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也满足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70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4848045" y="1423744"/>
            <a:ext cx="698010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4424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差分约束系统 应用举例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417" y="1760163"/>
            <a:ext cx="11600736" cy="406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未知变量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代表事件发生的时间，每个约束条件给出的是在两个时间之间必须间隔的最短时间。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2575"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比如，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设这些事件是产品装配过程中的步骤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2575"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如果在时刻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使用一种需要两个小时才能风干的粘贴剂材料，则下一个步骤需要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个小时后等粘贴剂干了之后才能在时刻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安装部件。这样就有约束条件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，亦即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≤-2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3605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949570" y="1423743"/>
            <a:ext cx="9878583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152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333" y="1793752"/>
            <a:ext cx="11404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在一个</a:t>
            </a:r>
            <a:r>
              <a:rPr kumimoji="0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的差分约束系统中，将</a:t>
            </a:r>
            <a:r>
              <a:rPr kumimoji="0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m╳n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的矩阵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看成是一张有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条边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构成的图的邻接矩阵的转置。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2541918" y="3105960"/>
            <a:ext cx="9282586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23357" y="2815262"/>
            <a:ext cx="102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48359" y="3128819"/>
            <a:ext cx="9379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对给定的差分约束系统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，其对应的约束图是一个带权重的有向图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，这里，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41" y="3787398"/>
            <a:ext cx="2411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46" y="4349019"/>
            <a:ext cx="61928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71" y="4942744"/>
            <a:ext cx="54721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234242" y="6237288"/>
            <a:ext cx="9593911" cy="461665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每条有向边对应一个不等式，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是从新增的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到其他所有结点的边</a:t>
            </a:r>
          </a:p>
        </p:txBody>
      </p:sp>
      <p:cxnSp>
        <p:nvCxnSpPr>
          <p:cNvPr id="18" name="直接箭头连接符 9"/>
          <p:cNvCxnSpPr>
            <a:cxnSpLocks noChangeShapeType="1"/>
          </p:cNvCxnSpPr>
          <p:nvPr/>
        </p:nvCxnSpPr>
        <p:spPr bwMode="auto">
          <a:xfrm flipV="1">
            <a:off x="3443197" y="4780819"/>
            <a:ext cx="240282" cy="1441081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9"/>
          <p:cNvCxnSpPr>
            <a:cxnSpLocks noChangeShapeType="1"/>
          </p:cNvCxnSpPr>
          <p:nvPr/>
        </p:nvCxnSpPr>
        <p:spPr bwMode="auto">
          <a:xfrm flipH="1" flipV="1">
            <a:off x="5171941" y="5331682"/>
            <a:ext cx="1470400" cy="873634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1"/>
          <p:cNvSpPr/>
          <p:nvPr/>
        </p:nvSpPr>
        <p:spPr>
          <a:xfrm>
            <a:off x="8864477" y="3794016"/>
            <a:ext cx="2963676" cy="1938992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相当于结点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对应未知变量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=1,2,…,n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是虚设的一个结点，当作图的源点</a:t>
            </a:r>
          </a:p>
        </p:txBody>
      </p:sp>
      <p:cxnSp>
        <p:nvCxnSpPr>
          <p:cNvPr id="23" name="直接箭头连接符 9"/>
          <p:cNvCxnSpPr>
            <a:cxnSpLocks noChangeShapeType="1"/>
            <a:stCxn id="22" idx="1"/>
            <a:endCxn id="14" idx="3"/>
          </p:cNvCxnSpPr>
          <p:nvPr/>
        </p:nvCxnSpPr>
        <p:spPr bwMode="auto">
          <a:xfrm flipH="1" flipV="1">
            <a:off x="7583353" y="4017586"/>
            <a:ext cx="1281124" cy="745926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80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949570" y="1423743"/>
            <a:ext cx="9878583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152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762" y="1607700"/>
            <a:ext cx="11494730" cy="471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4863" lvl="0" indent="-804863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结点集合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：约束图中引入一个额外的结点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，从其出发可以达到其他所有结点。因此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结点集合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由代表每个变量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和额外的结点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4863" lvl="0" indent="-804863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tabLst>
                <a:tab pos="1978025" algn="l"/>
              </a:tabLs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边集合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：边集合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包含代表每个差分约束的边，同时包含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到其他所有结点的边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=1,2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4863" lvl="0" indent="-804863" algn="just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边的权重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-x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≤b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是一个差分约束条件，则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的权重记为</a:t>
            </a:r>
            <a:r>
              <a:rPr lang="el-GR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</a:t>
            </a:r>
            <a:r>
              <a:rPr lang="en-US" altLang="zh-CN" sz="2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，而从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8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出发到其他结点的边的权重</a:t>
            </a:r>
            <a:r>
              <a:rPr lang="el-GR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11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949570" y="1423743"/>
            <a:ext cx="9878583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1526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54" y="1642459"/>
            <a:ext cx="4608512" cy="35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04" y="1747234"/>
            <a:ext cx="24130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右箭头 2"/>
          <p:cNvSpPr>
            <a:spLocks noChangeArrowheads="1"/>
          </p:cNvSpPr>
          <p:nvPr/>
        </p:nvSpPr>
        <p:spPr bwMode="auto">
          <a:xfrm rot="10800000">
            <a:off x="6322204" y="3495072"/>
            <a:ext cx="925512" cy="431800"/>
          </a:xfrm>
          <a:prstGeom prst="rightArrow">
            <a:avLst>
              <a:gd name="adj1" fmla="val 50000"/>
              <a:gd name="adj2" fmla="val 50042"/>
            </a:avLst>
          </a:prstGeom>
          <a:solidFill>
            <a:srgbClr val="00E4A8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767752" y="5410328"/>
            <a:ext cx="11150312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</a:rPr>
              <a:t>结点集合</a:t>
            </a:r>
            <a:r>
              <a:rPr lang="en-US" altLang="zh-CN" sz="2400" dirty="0" smtClean="0">
                <a:solidFill>
                  <a:srgbClr val="0000FF"/>
                </a:solidFill>
              </a:rPr>
              <a:t>V</a:t>
            </a:r>
            <a:r>
              <a:rPr lang="zh-CN" altLang="en-US" sz="2400" dirty="0" smtClean="0">
                <a:solidFill>
                  <a:srgbClr val="0000FF"/>
                </a:solidFill>
              </a:rPr>
              <a:t>由代表每个变量</a:t>
            </a:r>
            <a:r>
              <a:rPr lang="en-US" altLang="zh-CN" sz="2400" dirty="0" smtClean="0">
                <a:solidFill>
                  <a:srgbClr val="0000FF"/>
                </a:solidFill>
              </a:rPr>
              <a:t>x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i</a:t>
            </a:r>
            <a:r>
              <a:rPr lang="zh-CN" altLang="en-US" sz="2400" dirty="0" smtClean="0">
                <a:solidFill>
                  <a:srgbClr val="0000FF"/>
                </a:solidFill>
              </a:rPr>
              <a:t>的结点</a:t>
            </a:r>
            <a:r>
              <a:rPr lang="en-US" altLang="zh-CN" sz="2400" dirty="0" smtClean="0">
                <a:solidFill>
                  <a:srgbClr val="0000FF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i</a:t>
            </a:r>
            <a:r>
              <a:rPr lang="zh-CN" altLang="en-US" sz="2400" dirty="0" smtClean="0">
                <a:solidFill>
                  <a:srgbClr val="0000FF"/>
                </a:solidFill>
              </a:rPr>
              <a:t>和额外的结点</a:t>
            </a:r>
            <a:r>
              <a:rPr lang="en-US" altLang="zh-CN" sz="2400" dirty="0" smtClean="0">
                <a:solidFill>
                  <a:srgbClr val="0000FF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zh-CN" altLang="en-US" sz="2400" dirty="0" smtClean="0">
                <a:solidFill>
                  <a:srgbClr val="0000FF"/>
                </a:solidFill>
              </a:rPr>
              <a:t>组成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</a:rPr>
              <a:t>边集合</a:t>
            </a:r>
            <a:r>
              <a:rPr lang="en-US" altLang="zh-CN" sz="2400" dirty="0" smtClean="0">
                <a:solidFill>
                  <a:srgbClr val="000000"/>
                </a:solidFill>
              </a:rPr>
              <a:t>E</a:t>
            </a:r>
            <a:r>
              <a:rPr lang="zh-CN" altLang="en-US" sz="2400" dirty="0" smtClean="0">
                <a:solidFill>
                  <a:srgbClr val="000000"/>
                </a:solidFill>
              </a:rPr>
              <a:t>包含代表每个差分约束的边，同时包含</a:t>
            </a:r>
            <a:r>
              <a:rPr lang="en-US" altLang="zh-CN" sz="2400" dirty="0" smtClean="0">
                <a:solidFill>
                  <a:srgbClr val="000000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0</a:t>
            </a:r>
            <a:r>
              <a:rPr lang="zh-CN" altLang="en-US" sz="2400" dirty="0" smtClean="0">
                <a:solidFill>
                  <a:srgbClr val="000000"/>
                </a:solidFill>
              </a:rPr>
              <a:t>到其他所有结点的边</a:t>
            </a:r>
            <a:r>
              <a:rPr lang="en-US" altLang="zh-CN" sz="2400" dirty="0" smtClean="0">
                <a:solidFill>
                  <a:srgbClr val="000000"/>
                </a:solidFill>
              </a:rPr>
              <a:t>(v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0</a:t>
            </a:r>
            <a:r>
              <a:rPr lang="en-US" altLang="zh-CN" sz="2400" dirty="0" smtClean="0">
                <a:solidFill>
                  <a:srgbClr val="000000"/>
                </a:solidFill>
              </a:rPr>
              <a:t>,v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i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</a:rPr>
              <a:t>边</a:t>
            </a:r>
            <a:r>
              <a:rPr lang="en-US" altLang="zh-CN" sz="2400" dirty="0" smtClean="0">
                <a:solidFill>
                  <a:srgbClr val="0000FF"/>
                </a:solidFill>
              </a:rPr>
              <a:t>(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v</a:t>
            </a:r>
            <a:r>
              <a:rPr lang="en-US" altLang="zh-CN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,v</a:t>
            </a:r>
            <a:r>
              <a:rPr lang="en-US" altLang="zh-CN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altLang="zh-CN" sz="2400" dirty="0" smtClean="0">
                <a:solidFill>
                  <a:srgbClr val="0000FF"/>
                </a:solidFill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的权重记为</a:t>
            </a:r>
            <a:r>
              <a:rPr lang="el-GR" altLang="zh-CN" sz="2400" dirty="0" smtClean="0">
                <a:solidFill>
                  <a:srgbClr val="0000FF"/>
                </a:solidFill>
              </a:rPr>
              <a:t>ω</a:t>
            </a:r>
            <a:r>
              <a:rPr lang="en-US" altLang="zh-CN" sz="2400" dirty="0" smtClean="0">
                <a:solidFill>
                  <a:srgbClr val="0000FF"/>
                </a:solidFill>
              </a:rPr>
              <a:t>(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v</a:t>
            </a:r>
            <a:r>
              <a:rPr lang="en-US" altLang="zh-CN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,v</a:t>
            </a:r>
            <a:r>
              <a:rPr lang="en-US" altLang="zh-CN" sz="2400" baseline="-25000" dirty="0" err="1" smtClean="0">
                <a:solidFill>
                  <a:srgbClr val="0000FF"/>
                </a:solidFill>
              </a:rPr>
              <a:t>j</a:t>
            </a:r>
            <a:r>
              <a:rPr lang="en-US" altLang="zh-CN" sz="2400" dirty="0" smtClean="0">
                <a:solidFill>
                  <a:srgbClr val="0000FF"/>
                </a:solidFill>
              </a:rPr>
              <a:t>) = 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b</a:t>
            </a:r>
            <a:r>
              <a:rPr lang="en-US" altLang="zh-CN" sz="2400" baseline="-25000" dirty="0" err="1" smtClean="0">
                <a:solidFill>
                  <a:srgbClr val="0000FF"/>
                </a:solidFill>
              </a:rPr>
              <a:t>k</a:t>
            </a:r>
            <a:r>
              <a:rPr lang="zh-CN" altLang="en-US" sz="2400" dirty="0" smtClean="0">
                <a:solidFill>
                  <a:srgbClr val="0000FF"/>
                </a:solidFill>
              </a:rPr>
              <a:t>，</a:t>
            </a:r>
            <a:r>
              <a:rPr lang="el-GR" altLang="zh-CN" sz="2400" dirty="0" smtClean="0">
                <a:solidFill>
                  <a:srgbClr val="0000FF"/>
                </a:solidFill>
              </a:rPr>
              <a:t> ω</a:t>
            </a:r>
            <a:r>
              <a:rPr lang="en-US" altLang="zh-CN" sz="2400" dirty="0" smtClean="0">
                <a:solidFill>
                  <a:srgbClr val="0000FF"/>
                </a:solidFill>
              </a:rPr>
              <a:t>(v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2400" dirty="0" smtClean="0">
                <a:solidFill>
                  <a:srgbClr val="0000FF"/>
                </a:solidFill>
              </a:rPr>
              <a:t>,v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j</a:t>
            </a:r>
            <a:r>
              <a:rPr lang="en-US" altLang="zh-CN" sz="2400" dirty="0" smtClean="0">
                <a:solidFill>
                  <a:srgbClr val="0000FF"/>
                </a:solidFill>
              </a:rPr>
              <a:t>) = 0</a:t>
            </a:r>
            <a:endParaRPr lang="zh-CN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15" name="文本框 3"/>
          <p:cNvSpPr txBox="1">
            <a:spLocks noChangeArrowheads="1"/>
          </p:cNvSpPr>
          <p:nvPr/>
        </p:nvSpPr>
        <p:spPr bwMode="auto">
          <a:xfrm>
            <a:off x="478616" y="1995139"/>
            <a:ext cx="1583097" cy="1200329"/>
          </a:xfrm>
          <a:prstGeom prst="rect">
            <a:avLst/>
          </a:prstGeom>
          <a:solidFill>
            <a:srgbClr val="00E4A8">
              <a:lumMod val="20000"/>
              <a:lumOff val="8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结点中的数值是</a:t>
            </a:r>
            <a:r>
              <a:rPr kumimoji="0" lang="el-GR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δ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(v</a:t>
            </a:r>
            <a:r>
              <a:rPr kumimoji="0" lang="en-US" altLang="zh-CN" sz="2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,v</a:t>
            </a:r>
            <a:r>
              <a:rPr kumimoji="0" lang="en-US" altLang="zh-CN" sz="2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6" name="直接箭头连接符 4"/>
          <p:cNvCxnSpPr>
            <a:cxnSpLocks noChangeShapeType="1"/>
          </p:cNvCxnSpPr>
          <p:nvPr/>
        </p:nvCxnSpPr>
        <p:spPr bwMode="auto">
          <a:xfrm flipV="1">
            <a:off x="2061713" y="2420938"/>
            <a:ext cx="2501661" cy="141108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424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777706" y="1423742"/>
            <a:ext cx="9050447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235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 性质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632301"/>
            <a:ext cx="1180093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00213" lvl="0" indent="-1700213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24.9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给定差分约束系统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Ax≤b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是该差分约束系统所对应的约束图。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41438" lvl="0" indent="-1341438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不包含权重为负值的回路，则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41438" lvl="0" indent="-1341438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该系统的一个可行解。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41438" lvl="0" indent="-1341438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包含权重为负值的回路，则该系统没有可行解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：考虑任意一条边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，根据三角不等式有：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即：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7" y="2925804"/>
            <a:ext cx="6515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226" y="4582729"/>
            <a:ext cx="49323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226" y="5164669"/>
            <a:ext cx="4560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777706" y="1423742"/>
            <a:ext cx="9050447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235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 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632301"/>
            <a:ext cx="11800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：考虑任意一条边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，根据三角不等式有：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即：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55" y="4639530"/>
            <a:ext cx="6515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57" y="2324143"/>
            <a:ext cx="49323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57" y="2919917"/>
            <a:ext cx="4560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329106" y="3349567"/>
            <a:ext cx="10499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                        和                        ，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满足对应边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的差分约束条件                              </a:t>
            </a:r>
          </a:p>
        </p:txBody>
      </p:sp>
      <p:pic>
        <p:nvPicPr>
          <p:cNvPr id="18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60" y="3543411"/>
            <a:ext cx="2019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27" y="3527109"/>
            <a:ext cx="19954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04" y="4070697"/>
            <a:ext cx="26050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5831052" y="4037359"/>
            <a:ext cx="1597025" cy="40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32077" y="4545017"/>
            <a:ext cx="10585986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                                                                       是问题的一个可行解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前提：不包含权重为负的环路）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6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777706" y="1423742"/>
            <a:ext cx="9050447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235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 证明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333" y="1608416"/>
            <a:ext cx="112827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而如果约束图包含权重为负值的环路，不失一般性，设权重为负值的环路为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。环路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对应下面的差分约束条件组：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不等式左侧求和，等于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相互抵消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lvl="1" indent="-28575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不等式右侧求和，等于环路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的权重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，且有：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≤ 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</a:p>
          <a:p>
            <a:pPr marL="357188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这与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是权重为负值的环路相矛盾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故该组不等式无解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" y="2303345"/>
            <a:ext cx="33035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9079" y="2878871"/>
            <a:ext cx="3259181" cy="1854383"/>
          </a:xfrm>
          <a:prstGeom prst="rect">
            <a:avLst/>
          </a:prstGeom>
          <a:noFill/>
          <a:ln w="9525">
            <a:solidFill>
              <a:srgbClr val="00E4A8">
                <a:lumMod val="60000"/>
                <a:lumOff val="40000"/>
              </a:srgbClr>
            </a:solidFill>
            <a:miter lim="800000"/>
            <a:headEnd/>
            <a:tailEnd/>
          </a:ln>
        </p:spPr>
      </p:pic>
      <p:sp>
        <p:nvSpPr>
          <p:cNvPr id="26" name="左大括号 1"/>
          <p:cNvSpPr>
            <a:spLocks/>
          </p:cNvSpPr>
          <p:nvPr/>
        </p:nvSpPr>
        <p:spPr bwMode="auto">
          <a:xfrm>
            <a:off x="3438012" y="2878871"/>
            <a:ext cx="219075" cy="1828034"/>
          </a:xfrm>
          <a:prstGeom prst="leftBrace">
            <a:avLst>
              <a:gd name="adj1" fmla="val 8337"/>
              <a:gd name="adj2" fmla="val 50000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7" name="直接箭头连接符 6"/>
          <p:cNvCxnSpPr>
            <a:cxnSpLocks noChangeShapeType="1"/>
          </p:cNvCxnSpPr>
          <p:nvPr/>
        </p:nvCxnSpPr>
        <p:spPr bwMode="auto">
          <a:xfrm>
            <a:off x="2155312" y="3773479"/>
            <a:ext cx="0" cy="114016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7"/>
          <p:cNvCxnSpPr>
            <a:cxnSpLocks noChangeShapeType="1"/>
          </p:cNvCxnSpPr>
          <p:nvPr/>
        </p:nvCxnSpPr>
        <p:spPr bwMode="auto">
          <a:xfrm>
            <a:off x="3366574" y="3663918"/>
            <a:ext cx="0" cy="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7"/>
          <p:cNvCxnSpPr>
            <a:cxnSpLocks noChangeShapeType="1"/>
          </p:cNvCxnSpPr>
          <p:nvPr/>
        </p:nvCxnSpPr>
        <p:spPr bwMode="auto">
          <a:xfrm flipH="1">
            <a:off x="2146691" y="3788425"/>
            <a:ext cx="1211262" cy="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右大括号 4"/>
          <p:cNvSpPr>
            <a:spLocks/>
          </p:cNvSpPr>
          <p:nvPr/>
        </p:nvSpPr>
        <p:spPr bwMode="auto">
          <a:xfrm>
            <a:off x="7092771" y="2878870"/>
            <a:ext cx="547688" cy="1839625"/>
          </a:xfrm>
          <a:prstGeom prst="rightBrace">
            <a:avLst>
              <a:gd name="adj1" fmla="val 8329"/>
              <a:gd name="adj2" fmla="val 50000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11"/>
          <p:cNvCxnSpPr>
            <a:cxnSpLocks noChangeShapeType="1"/>
          </p:cNvCxnSpPr>
          <p:nvPr/>
        </p:nvCxnSpPr>
        <p:spPr bwMode="auto">
          <a:xfrm>
            <a:off x="8391963" y="3773479"/>
            <a:ext cx="0" cy="1816438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17"/>
          <p:cNvCxnSpPr>
            <a:cxnSpLocks noChangeShapeType="1"/>
          </p:cNvCxnSpPr>
          <p:nvPr/>
        </p:nvCxnSpPr>
        <p:spPr bwMode="auto">
          <a:xfrm flipH="1">
            <a:off x="7714971" y="3797949"/>
            <a:ext cx="694705" cy="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7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777706" y="1423742"/>
            <a:ext cx="9050447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235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 求解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333" y="1717819"/>
            <a:ext cx="1131721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由定理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24.9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可得，可以使用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来求解差分约束系统（思考为什么是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算法？）。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5508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约束图中含有从源结点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6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到其他所有结点的边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若存在权重为负值的环路，则都可以从结点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6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到达。则，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3763" lvl="0" indent="-34290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Bellman-Ford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算法返回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，则最短路径权重</a:t>
            </a:r>
            <a:r>
              <a:rPr lang="el-GR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lang="en-US" altLang="zh-CN" sz="26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lang="en-US" altLang="zh-CN" sz="26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=1,2, …, n,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给出该系统的一个可行解。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3763" lvl="0" indent="-342900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如果算法返回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，则该系统无解。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7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0943" y="1152935"/>
            <a:ext cx="9883560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333" y="894891"/>
            <a:ext cx="143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负权重</a:t>
            </a:r>
          </a:p>
        </p:txBody>
      </p:sp>
      <p:sp>
        <p:nvSpPr>
          <p:cNvPr id="5" name="矩形 4"/>
          <p:cNvSpPr/>
          <p:nvPr/>
        </p:nvSpPr>
        <p:spPr>
          <a:xfrm>
            <a:off x="1854678" y="1370808"/>
            <a:ext cx="9969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权重为负值的边称为负权重的边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4678" y="1920635"/>
            <a:ext cx="9969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1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存在负权重的边，则有可能存在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权重为负值的环路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，而造成图中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最短路径无定义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（路径的权重为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-∞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05" y="3434961"/>
            <a:ext cx="446405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0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367663" y="963088"/>
            <a:ext cx="9550400" cy="59550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2521" y="383465"/>
            <a:ext cx="1791982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29004" y="352688"/>
            <a:ext cx="198905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差分约束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2777706" y="1423742"/>
            <a:ext cx="9050447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23333" y="1133044"/>
            <a:ext cx="235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约束图 求解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7191" y="4835825"/>
            <a:ext cx="10793412" cy="175432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marR="0" lvl="0" indent="-28575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结点中的数值是</a:t>
            </a:r>
            <a:r>
              <a:rPr kumimoji="0" lang="el-GR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,v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该例的一个最短路径权重提供的可行解是：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x=(-5, -3, 0, -1, -4);</a:t>
            </a:r>
          </a:p>
          <a:p>
            <a:pPr marL="285750" marR="0" lvl="0" indent="-28575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同时，对于任意常数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(d-5,d-3,d,d-1,d-4)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也是问题的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24.8)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063" y="1507662"/>
            <a:ext cx="4764088" cy="371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180" y="1152935"/>
            <a:ext cx="10337323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333" y="894891"/>
            <a:ext cx="106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环路</a:t>
            </a:r>
          </a:p>
        </p:txBody>
      </p:sp>
      <p:sp>
        <p:nvSpPr>
          <p:cNvPr id="7" name="矩形 6"/>
          <p:cNvSpPr/>
          <p:nvPr/>
        </p:nvSpPr>
        <p:spPr>
          <a:xfrm>
            <a:off x="423333" y="1603755"/>
            <a:ext cx="1034243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0" indent="-249238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如果一条路径中包含两个相同的结点，则该路径包含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环路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lvl="0" indent="-249238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不包含环路的路径称为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简单路径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lvl="0" indent="-249238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最短路应为简单路径，不包含环路。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31875" lvl="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对任何简单路径最多包含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|V|-1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|V|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31875" lvl="0" indent="-34290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不失一般性，假设后续算法寻找的最短路径都不包含环路。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42" y="2375481"/>
            <a:ext cx="3276061" cy="205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5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67819" y="1152934"/>
            <a:ext cx="835668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30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短路径的表示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5091" y="1578024"/>
            <a:ext cx="850564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342900" algn="just" fontAlgn="base"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一个结点的前驱结点记为：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</a:t>
            </a:r>
            <a:r>
              <a:rPr lang="el-GR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lvl="1" indent="-285750" algn="just" fontAlgn="base"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前驱结点或者为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或者为另一个结点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" lvl="0" indent="-342900" algn="just" fontAlgn="base"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</a:t>
            </a:r>
            <a:r>
              <a:rPr lang="el-GR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记录可以搜索出最短路径上的所有结点。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20219" y="3194509"/>
            <a:ext cx="8204284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95887" y="2953718"/>
            <a:ext cx="187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前驱子图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12543" y="3240228"/>
            <a:ext cx="860552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800" lvl="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一个源点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所诱导的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前驱子图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定义为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l-GR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=(V</a:t>
            </a:r>
            <a:r>
              <a:rPr lang="el-GR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l-GR" altLang="zh-CN" sz="24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，其中，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66000" lvl="1" indent="-28575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l-GR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π≠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NIL}∪{s}</a:t>
            </a:r>
          </a:p>
          <a:p>
            <a:pPr marL="1065600" lvl="2" indent="-22860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l-GR" altLang="zh-CN" sz="20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是源点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中的前驱结点不为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的所有结点的集合。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66000" lvl="1" indent="-28575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边集合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l-GR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={(v.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,v)∈E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∈V</a:t>
            </a:r>
            <a:r>
              <a:rPr lang="el-GR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-{s}}</a:t>
            </a:r>
          </a:p>
          <a:p>
            <a:pPr marL="1065600" lvl="2" indent="-228600" algn="just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l-GR" altLang="zh-CN" sz="20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l-GR" altLang="zh-CN" sz="20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中的结点的</a:t>
            </a:r>
            <a:r>
              <a:rPr lang="el-GR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值所“诱导”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(induced)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的边的集合。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1103" y="4172636"/>
            <a:ext cx="2691440" cy="23083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just" fontAlgn="base"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算法终止时，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l-GR" altLang="zh-CN" sz="2400" b="1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是一棵最短路径树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树包含了从源点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到每个可以从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到达的结点的最短路径。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6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38667"/>
            <a:ext cx="2607733" cy="5936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28793" b="22469"/>
          <a:stretch/>
        </p:blipFill>
        <p:spPr>
          <a:xfrm>
            <a:off x="2641601" y="902926"/>
            <a:ext cx="9550400" cy="5955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8415" y="1152934"/>
            <a:ext cx="10056088" cy="45719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6143" y="383465"/>
            <a:ext cx="2568360" cy="523220"/>
          </a:xfrm>
          <a:prstGeom prst="rect">
            <a:avLst/>
          </a:prstGeom>
          <a:solidFill>
            <a:srgbClr val="23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152626" y="352688"/>
            <a:ext cx="2765437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单源最短路径</a:t>
            </a:r>
            <a:endParaRPr lang="zh-CN" altLang="en-US" sz="3200" b="1" dirty="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697" y="912143"/>
            <a:ext cx="142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有向图</a:t>
            </a:r>
            <a:endParaRPr kumimoji="1"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697" y="1414124"/>
            <a:ext cx="1147880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36575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G=(V,E)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是一条带权重的有向图，其权重函数为</a:t>
            </a:r>
            <a:r>
              <a:rPr lang="el-GR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:E→R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，假定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可以到达的权重为负值的环路。此时，所有的最短路径都有定义。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536575" algn="just" fontAlgn="base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一棵根结点为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的最短路径树是一个有向子图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G'=(V’, E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’)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            ，          。且有以下性质：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3763" lvl="0" indent="-879475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中从源结点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可以到达的所有结点的集合。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3763" lvl="0" indent="-879475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形成一棵根结点为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的树。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41438" lvl="0" indent="-1327150"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）对于任意结点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v∈V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G’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中从结点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的唯一简单路径是图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中从结点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到结点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的一条最短路径。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82" y="3500228"/>
            <a:ext cx="869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07" y="3500228"/>
            <a:ext cx="8985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1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6507</Words>
  <Application>Microsoft Office PowerPoint</Application>
  <PresentationFormat>宽屏</PresentationFormat>
  <Paragraphs>451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Microsoft Yahei</vt:lpstr>
      <vt:lpstr>等线</vt:lpstr>
      <vt:lpstr>等线 Light</vt:lpstr>
      <vt:lpstr>宋体</vt:lpstr>
      <vt:lpstr>微软雅黑</vt:lpstr>
      <vt:lpstr>微软雅黑</vt:lpstr>
      <vt:lpstr>Arial</vt:lpstr>
      <vt:lpstr>Franklin Gothic Medium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刘 yu</cp:lastModifiedBy>
  <cp:revision>257</cp:revision>
  <dcterms:created xsi:type="dcterms:W3CDTF">2022-03-24T14:55:38Z</dcterms:created>
  <dcterms:modified xsi:type="dcterms:W3CDTF">2022-11-28T12:53:40Z</dcterms:modified>
</cp:coreProperties>
</file>